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339" r:id="rId3"/>
    <p:sldId id="332" r:id="rId5"/>
    <p:sldId id="410" r:id="rId6"/>
    <p:sldId id="340" r:id="rId7"/>
    <p:sldId id="294" r:id="rId8"/>
    <p:sldId id="368" r:id="rId9"/>
    <p:sldId id="341" r:id="rId10"/>
    <p:sldId id="297" r:id="rId11"/>
    <p:sldId id="409" r:id="rId12"/>
    <p:sldId id="371" r:id="rId13"/>
    <p:sldId id="370" r:id="rId14"/>
    <p:sldId id="392" r:id="rId15"/>
    <p:sldId id="372" r:id="rId16"/>
    <p:sldId id="342" r:id="rId17"/>
    <p:sldId id="303" r:id="rId18"/>
    <p:sldId id="393" r:id="rId19"/>
    <p:sldId id="394" r:id="rId20"/>
    <p:sldId id="395" r:id="rId21"/>
    <p:sldId id="396" r:id="rId22"/>
    <p:sldId id="405" r:id="rId23"/>
    <p:sldId id="404" r:id="rId24"/>
    <p:sldId id="406" r:id="rId25"/>
    <p:sldId id="344" r:id="rId26"/>
  </p:sldIdLst>
  <p:sldSz cx="12192000" cy="6858000"/>
  <p:notesSz cx="6858000" cy="9144000"/>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第 1 节" id="{DCD3DAD0-E118-4EA2-9365-602AACAD6084}">
          <p14:sldIdLst>
            <p14:sldId id="332"/>
            <p14:sldId id="339"/>
            <p14:sldId id="410"/>
          </p14:sldIdLst>
        </p14:section>
        <p14:section name="第1节" id="{07D8BC2A-D1A1-44D4-98C4-29DB01E2CDEE}">
          <p14:sldIdLst>
            <p14:sldId id="368"/>
            <p14:sldId id="340"/>
            <p14:sldId id="294"/>
          </p14:sldIdLst>
        </p14:section>
        <p14:section name="第 2 节" id="{8613BA81-C8FA-4E67-A346-2D3FA2EE70C2}">
          <p14:sldIdLst>
            <p14:sldId id="341"/>
            <p14:sldId id="370"/>
            <p14:sldId id="297"/>
            <p14:sldId id="409"/>
            <p14:sldId id="392"/>
            <p14:sldId id="372"/>
            <p14:sldId id="371"/>
          </p14:sldIdLst>
        </p14:section>
        <p14:section name="第 3 节" id="{C30FD0F0-DABA-4988-8CAA-CE26CC42A0C3}">
          <p14:sldIdLst>
            <p14:sldId id="303"/>
            <p14:sldId id="393"/>
            <p14:sldId id="394"/>
            <p14:sldId id="395"/>
            <p14:sldId id="396"/>
            <p14:sldId id="342"/>
            <p14:sldId id="406"/>
            <p14:sldId id="404"/>
            <p14:sldId id="405"/>
          </p14:sldIdLst>
        </p14:section>
        <p14:section name="第四节" id="{B312C7EB-FA4E-436D-BF73-75066F57F699}">
          <p14:sldIdLst>
            <p14:sldId id="34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42233"/>
    <a:srgbClr val="000000"/>
    <a:srgbClr val="FAFBFD"/>
    <a:srgbClr val="FD4A64"/>
    <a:srgbClr val="6A71E6"/>
    <a:srgbClr val="00B1D2"/>
    <a:srgbClr val="8AA3BD"/>
    <a:srgbClr val="5F63AC"/>
    <a:srgbClr val="7558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83558" autoAdjust="0"/>
  </p:normalViewPr>
  <p:slideViewPr>
    <p:cSldViewPr snapToGrid="0" showGuides="1">
      <p:cViewPr>
        <p:scale>
          <a:sx n="75" d="100"/>
          <a:sy n="75" d="100"/>
        </p:scale>
        <p:origin x="1260" y="858"/>
      </p:cViewPr>
      <p:guideLst>
        <p:guide orient="horz" pos="3864"/>
        <p:guide pos="7219"/>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B3E71700-2A4E-4AED-9E00-05FA757A75A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C0AA9EA2-4E0C-4ED9-900A-7F897B70E54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endParaRPr lang="en-US" altLang="zh-CN"/>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endParaRPr lang="zh-CN" altLang="en-US"/>
          </a:p>
          <a:p>
            <a:r>
              <a:rPr lang="zh-CN" altLang="en-US"/>
              <a:t>感谢你的购买</a:t>
            </a:r>
            <a:endParaRPr lang="zh-CN" altLang="en-US"/>
          </a:p>
          <a:p>
            <a:endParaRPr lang="zh-CN" altLang="en-US"/>
          </a:p>
          <a:p>
            <a:r>
              <a:rPr lang="zh-CN" altLang="en-US"/>
              <a:t>更多作品，请访问作者主页，为你职场助力。</a:t>
            </a:r>
            <a:endParaRPr lang="zh-CN" altLang="en-US"/>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endParaRPr lang="en-US" altLang="zh-CN"/>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endParaRPr lang="zh-CN" altLang="en-US"/>
          </a:p>
          <a:p>
            <a:r>
              <a:rPr lang="zh-CN" altLang="en-US"/>
              <a:t>感谢你的购买</a:t>
            </a:r>
            <a:endParaRPr lang="zh-CN" altLang="en-US"/>
          </a:p>
          <a:p>
            <a:endParaRPr lang="zh-CN" altLang="en-US"/>
          </a:p>
          <a:p>
            <a:r>
              <a:rPr lang="zh-CN" altLang="en-US"/>
              <a:t>更多作品，请访问作者主页，为你职场助力。</a:t>
            </a:r>
            <a:endParaRPr lang="zh-CN" altLang="en-US"/>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endParaRPr lang="en-US" altLang="zh-CN"/>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endParaRPr lang="zh-CN" altLang="en-US"/>
          </a:p>
          <a:p>
            <a:r>
              <a:rPr lang="zh-CN" altLang="en-US"/>
              <a:t>感谢你的购买</a:t>
            </a:r>
            <a:endParaRPr lang="zh-CN" altLang="en-US"/>
          </a:p>
          <a:p>
            <a:endParaRPr lang="zh-CN" altLang="en-US"/>
          </a:p>
          <a:p>
            <a:r>
              <a:rPr lang="zh-CN" altLang="en-US"/>
              <a:t>更多作品，请访问作者主页，为你职场助力。</a:t>
            </a:r>
            <a:endParaRPr lang="zh-CN" altLang="en-US"/>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endParaRPr lang="en-US" altLang="zh-CN"/>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endParaRPr lang="zh-CN" altLang="en-US"/>
          </a:p>
          <a:p>
            <a:r>
              <a:rPr lang="zh-CN" altLang="en-US"/>
              <a:t>感谢你的购买</a:t>
            </a:r>
            <a:endParaRPr lang="zh-CN" altLang="en-US"/>
          </a:p>
          <a:p>
            <a:endParaRPr lang="zh-CN" altLang="en-US"/>
          </a:p>
          <a:p>
            <a:r>
              <a:rPr lang="zh-CN" altLang="en-US"/>
              <a:t>更多作品，请访问作者主页，为你职场助力。</a:t>
            </a:r>
            <a:endParaRPr lang="zh-CN" altLang="en-US"/>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endParaRPr lang="en-US" altLang="zh-CN"/>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endParaRPr lang="zh-CN" altLang="en-US"/>
          </a:p>
          <a:p>
            <a:r>
              <a:rPr lang="zh-CN" altLang="en-US"/>
              <a:t>感谢你的购买</a:t>
            </a:r>
            <a:endParaRPr lang="zh-CN" altLang="en-US"/>
          </a:p>
          <a:p>
            <a:endParaRPr lang="zh-CN" altLang="en-US"/>
          </a:p>
          <a:p>
            <a:r>
              <a:rPr lang="zh-CN" altLang="en-US"/>
              <a:t>更多作品，请访问作者主页，为你职场助力。</a:t>
            </a:r>
            <a:endParaRPr lang="zh-CN" altLang="en-US"/>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endParaRPr lang="en-US" altLang="zh-CN"/>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endParaRPr lang="zh-CN" altLang="en-US"/>
          </a:p>
          <a:p>
            <a:r>
              <a:rPr lang="zh-CN" altLang="en-US"/>
              <a:t>感谢你的购买</a:t>
            </a:r>
            <a:endParaRPr lang="zh-CN" altLang="en-US"/>
          </a:p>
          <a:p>
            <a:endParaRPr lang="zh-CN" altLang="en-US"/>
          </a:p>
          <a:p>
            <a:r>
              <a:rPr lang="zh-CN" altLang="en-US"/>
              <a:t>更多作品，请访问作者主页，为你职场助力。</a:t>
            </a:r>
            <a:endParaRPr lang="zh-CN" altLang="en-US"/>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全局英文字体：</a:t>
            </a:r>
            <a:r>
              <a:rPr lang="en-US" altLang="zh-CN"/>
              <a:t>Arial</a:t>
            </a:r>
            <a:endParaRPr lang="en-US" altLang="zh-CN"/>
          </a:p>
          <a:p>
            <a:r>
              <a:rPr lang="zh-CN" altLang="en-US"/>
              <a:t>全局中文字体：微软雅黑 </a:t>
            </a:r>
            <a:endParaRPr lang="en-US" altLang="zh-CN"/>
          </a:p>
          <a:p>
            <a:r>
              <a:rPr lang="zh-CN" altLang="en-US"/>
              <a:t>无用到特殊字体，建议使用微软</a:t>
            </a:r>
            <a:r>
              <a:rPr lang="en-US" altLang="zh-CN"/>
              <a:t>OFFICE2013</a:t>
            </a:r>
            <a:r>
              <a:rPr lang="zh-CN" altLang="en-US"/>
              <a:t>或</a:t>
            </a:r>
            <a:r>
              <a:rPr lang="en-US" altLang="zh-CN"/>
              <a:t>2016</a:t>
            </a:r>
            <a:r>
              <a:rPr lang="zh-CN" altLang="en-US"/>
              <a:t>演示，效果更佳</a:t>
            </a:r>
            <a:endParaRPr lang="zh-CN" altLang="en-US"/>
          </a:p>
          <a:p>
            <a:r>
              <a:rPr lang="zh-CN" altLang="en-US"/>
              <a:t>感谢你的购买</a:t>
            </a:r>
            <a:endParaRPr lang="zh-CN" altLang="en-US"/>
          </a:p>
          <a:p>
            <a:endParaRPr lang="zh-CN" altLang="en-US"/>
          </a:p>
          <a:p>
            <a:r>
              <a:rPr lang="zh-CN" altLang="en-US"/>
              <a:t>更多作品，请访问作者主页，为你职场助力。</a:t>
            </a:r>
            <a:endParaRPr lang="zh-CN" altLang="en-US"/>
          </a:p>
          <a:p>
            <a:r>
              <a:rPr lang="zh-CN" altLang="en-US"/>
              <a:t>售后服务</a:t>
            </a:r>
            <a:r>
              <a:rPr lang="en-US" altLang="zh-CN"/>
              <a:t>QQ</a:t>
            </a:r>
            <a:r>
              <a:rPr lang="zh-CN" altLang="en-US"/>
              <a:t>：</a:t>
            </a:r>
            <a:r>
              <a:rPr lang="en-US" altLang="zh-CN"/>
              <a:t>835692134</a:t>
            </a:r>
            <a:endParaRPr lang="zh-CN" altLang="en-US"/>
          </a:p>
          <a:p>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10"/>
          </p:nvPr>
        </p:nvSpPr>
        <p:spPr/>
        <p:txBody>
          <a:bodyPr/>
          <a:lstStyle/>
          <a:p>
            <a:fld id="{C0AA9EA2-4E0C-4ED9-900A-7F897B70E54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4223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8674" t="20001" r="8861" b="19999"/>
          <a:stretch>
            <a:fillRect/>
          </a:stretch>
        </p:blipFill>
        <p:spPr>
          <a:xfrm rot="10800000">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4223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4223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42233"/>
        </a:solidFill>
        <a:effectLst/>
      </p:bgPr>
    </p:bg>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6930888" y="2025660"/>
            <a:ext cx="5261113" cy="2994992"/>
          </a:xfrm>
          <a:custGeom>
            <a:avLst/>
            <a:gdLst>
              <a:gd name="connsiteX0" fmla="*/ 0 w 5261113"/>
              <a:gd name="connsiteY0" fmla="*/ 0 h 2994992"/>
              <a:gd name="connsiteX1" fmla="*/ 5261113 w 5261113"/>
              <a:gd name="connsiteY1" fmla="*/ 0 h 2994992"/>
              <a:gd name="connsiteX2" fmla="*/ 5261113 w 5261113"/>
              <a:gd name="connsiteY2" fmla="*/ 2994992 h 2994992"/>
              <a:gd name="connsiteX3" fmla="*/ 0 w 5261113"/>
              <a:gd name="connsiteY3" fmla="*/ 2994992 h 2994992"/>
            </a:gdLst>
            <a:ahLst/>
            <a:cxnLst>
              <a:cxn ang="0">
                <a:pos x="connsiteX0" y="connsiteY0"/>
              </a:cxn>
              <a:cxn ang="0">
                <a:pos x="connsiteX1" y="connsiteY1"/>
              </a:cxn>
              <a:cxn ang="0">
                <a:pos x="connsiteX2" y="connsiteY2"/>
              </a:cxn>
              <a:cxn ang="0">
                <a:pos x="connsiteX3" y="connsiteY3"/>
              </a:cxn>
            </a:cxnLst>
            <a:rect l="l" t="t" r="r" b="b"/>
            <a:pathLst>
              <a:path w="5261113" h="2994992">
                <a:moveTo>
                  <a:pt x="0" y="0"/>
                </a:moveTo>
                <a:lnTo>
                  <a:pt x="5261113" y="0"/>
                </a:lnTo>
                <a:lnTo>
                  <a:pt x="5261113" y="2994992"/>
                </a:lnTo>
                <a:lnTo>
                  <a:pt x="0" y="2994992"/>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42233"/>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117600" y="1827213"/>
            <a:ext cx="3090863" cy="3048000"/>
          </a:xfrm>
          <a:prstGeom prst="rect">
            <a:avLst/>
          </a:prstGeom>
          <a:effectLst>
            <a:glow rad="101600">
              <a:schemeClr val="accent1">
                <a:satMod val="175000"/>
                <a:alpha val="40000"/>
              </a:schemeClr>
            </a:glow>
          </a:effectLst>
        </p:spPr>
        <p:txBody>
          <a:bodyPr/>
          <a:lstStyle/>
          <a:p>
            <a:endParaRPr lang="zh-CN" altLang="en-US"/>
          </a:p>
        </p:txBody>
      </p:sp>
      <p:sp>
        <p:nvSpPr>
          <p:cNvPr id="7" name="图片占位符 5"/>
          <p:cNvSpPr>
            <a:spLocks noGrp="1"/>
          </p:cNvSpPr>
          <p:nvPr>
            <p:ph type="pic" sz="quarter" idx="11"/>
          </p:nvPr>
        </p:nvSpPr>
        <p:spPr>
          <a:xfrm>
            <a:off x="4549551" y="1827213"/>
            <a:ext cx="3090863" cy="3048000"/>
          </a:xfrm>
          <a:prstGeom prst="rect">
            <a:avLst/>
          </a:prstGeom>
          <a:effectLst>
            <a:glow rad="101600">
              <a:schemeClr val="accent1">
                <a:satMod val="175000"/>
                <a:alpha val="40000"/>
              </a:schemeClr>
            </a:glow>
          </a:effectLst>
        </p:spPr>
        <p:txBody>
          <a:bodyPr/>
          <a:lstStyle/>
          <a:p>
            <a:endParaRPr lang="zh-CN" altLang="en-US"/>
          </a:p>
        </p:txBody>
      </p:sp>
      <p:sp>
        <p:nvSpPr>
          <p:cNvPr id="8" name="图片占位符 5"/>
          <p:cNvSpPr>
            <a:spLocks noGrp="1"/>
          </p:cNvSpPr>
          <p:nvPr>
            <p:ph type="pic" sz="quarter" idx="12"/>
          </p:nvPr>
        </p:nvSpPr>
        <p:spPr>
          <a:xfrm>
            <a:off x="8012566" y="1827213"/>
            <a:ext cx="3090863" cy="3048000"/>
          </a:xfrm>
          <a:prstGeom prst="rect">
            <a:avLst/>
          </a:prstGeom>
          <a:effectLst>
            <a:glow rad="101600">
              <a:schemeClr val="accent1">
                <a:satMod val="175000"/>
                <a:alpha val="40000"/>
              </a:schemeClr>
            </a:glow>
          </a:effec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1639066" y="1799449"/>
            <a:ext cx="3901087" cy="3902988"/>
          </a:xfrm>
          <a:prstGeom prst="ellipse">
            <a:avLst/>
          </a:prstGeom>
          <a:effectLst>
            <a:glow rad="101600">
              <a:schemeClr val="accent2">
                <a:satMod val="175000"/>
                <a:alpha val="40000"/>
              </a:schemeClr>
            </a:glow>
          </a:effectLst>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8818563" y="1738313"/>
            <a:ext cx="1954212" cy="3414712"/>
          </a:xfrm>
          <a:prstGeom prst="rect">
            <a:avLst/>
          </a:prstGeom>
        </p:spPr>
        <p:txBody>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4368802" y="1803060"/>
            <a:ext cx="1684337" cy="1675607"/>
          </a:xfrm>
          <a:prstGeom prst="rect">
            <a:avLst/>
          </a:prstGeom>
        </p:spPr>
        <p:txBody>
          <a:bodyPr/>
          <a:lstStyle/>
          <a:p>
            <a:endParaRPr lang="zh-CN" altLang="en-US"/>
          </a:p>
        </p:txBody>
      </p:sp>
      <p:sp>
        <p:nvSpPr>
          <p:cNvPr id="9" name="图片占位符 7"/>
          <p:cNvSpPr>
            <a:spLocks noGrp="1"/>
          </p:cNvSpPr>
          <p:nvPr>
            <p:ph type="pic" sz="quarter" idx="11"/>
          </p:nvPr>
        </p:nvSpPr>
        <p:spPr>
          <a:xfrm>
            <a:off x="6096002" y="1803060"/>
            <a:ext cx="1685925" cy="1675607"/>
          </a:xfrm>
          <a:prstGeom prst="rect">
            <a:avLst/>
          </a:prstGeom>
        </p:spPr>
        <p:txBody>
          <a:bodyPr/>
          <a:lstStyle/>
          <a:p>
            <a:endParaRPr lang="zh-CN" altLang="en-US"/>
          </a:p>
        </p:txBody>
      </p:sp>
      <p:sp>
        <p:nvSpPr>
          <p:cNvPr id="10" name="图片占位符 7"/>
          <p:cNvSpPr>
            <a:spLocks noGrp="1"/>
          </p:cNvSpPr>
          <p:nvPr>
            <p:ph type="pic" sz="quarter" idx="12"/>
          </p:nvPr>
        </p:nvSpPr>
        <p:spPr>
          <a:xfrm>
            <a:off x="4368802" y="3512005"/>
            <a:ext cx="1684337" cy="1685924"/>
          </a:xfrm>
          <a:prstGeom prst="rect">
            <a:avLst/>
          </a:prstGeom>
        </p:spPr>
        <p:txBody>
          <a:bodyPr/>
          <a:lstStyle/>
          <a:p>
            <a:endParaRPr lang="zh-CN" altLang="en-US"/>
          </a:p>
        </p:txBody>
      </p:sp>
      <p:sp>
        <p:nvSpPr>
          <p:cNvPr id="11" name="图片占位符 7"/>
          <p:cNvSpPr>
            <a:spLocks noGrp="1"/>
          </p:cNvSpPr>
          <p:nvPr>
            <p:ph type="pic" sz="quarter" idx="13"/>
          </p:nvPr>
        </p:nvSpPr>
        <p:spPr>
          <a:xfrm>
            <a:off x="6096002" y="3512005"/>
            <a:ext cx="1685925" cy="1685924"/>
          </a:xfrm>
          <a:prstGeom prst="rect">
            <a:avLst/>
          </a:prstGeo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4223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600" b="1" i="0" kern="1200" baseline="0">
          <a:solidFill>
            <a:schemeClr val="accent1">
              <a:lumMod val="75000"/>
            </a:schemeClr>
          </a:solidFill>
          <a:effectLst/>
          <a:latin typeface="+mj-ea"/>
          <a:ea typeface="+mj-ea"/>
          <a:cs typeface="+mj-cs"/>
        </a:defRPr>
      </a:lvl1pPr>
    </p:titleStyle>
    <p:bodyStyle>
      <a:lvl1pPr marL="357505" indent="-357505" algn="just" defTabSz="914400" rtl="0" eaLnBrk="1" latinLnBrk="0" hangingPunct="1">
        <a:lnSpc>
          <a:spcPct val="110000"/>
        </a:lnSpc>
        <a:spcBef>
          <a:spcPts val="600"/>
        </a:spcBef>
        <a:spcAft>
          <a:spcPts val="0"/>
        </a:spcAft>
        <a:buClr>
          <a:schemeClr val="accent1"/>
        </a:buClr>
        <a:buSzPct val="60000"/>
        <a:buFont typeface="Wingdings" panose="05000000000000000000" pitchFamily="2" charset="2"/>
        <a:buChar char=""/>
        <a:defRPr lang="zh-CN" altLang="en-US" sz="2800" kern="1200" baseline="0" dirty="0" smtClean="0">
          <a:solidFill>
            <a:schemeClr val="accent1">
              <a:lumMod val="75000"/>
            </a:schemeClr>
          </a:solidFill>
          <a:latin typeface="+mn-ea"/>
          <a:ea typeface="+mn-ea"/>
          <a:cs typeface="+mn-cs"/>
        </a:defRPr>
      </a:lvl1pPr>
      <a:lvl2pPr marL="357505" indent="-357505" algn="just" defTabSz="914400" rtl="0" eaLnBrk="1" latinLnBrk="0" hangingPunct="1">
        <a:lnSpc>
          <a:spcPct val="120000"/>
        </a:lnSpc>
        <a:spcBef>
          <a:spcPts val="0"/>
        </a:spcBef>
        <a:spcAft>
          <a:spcPts val="600"/>
        </a:spcAft>
        <a:buClr>
          <a:schemeClr val="accent2">
            <a:lumMod val="60000"/>
            <a:lumOff val="40000"/>
          </a:schemeClr>
        </a:buClr>
        <a:buFont typeface="幼圆" panose="02010509060101010101" pitchFamily="49" charset="-122"/>
        <a:buChar char=" "/>
        <a:defRPr sz="2000" kern="1200" baseline="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themeOverride" Target="../theme/themeOverride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hemeOverride" Target="../theme/themeOverride8.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9.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0.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hemeOverride" Target="../theme/themeOverride1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1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hemeOverride" Target="../theme/themeOverride14.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5.xml"/><Relationship Id="rId2" Type="http://schemas.openxmlformats.org/officeDocument/2006/relationships/image" Target="../media/image19.png"/><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6.xml"/><Relationship Id="rId2" Type="http://schemas.openxmlformats.org/officeDocument/2006/relationships/image" Target="../media/image20.png"/><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7.xml"/><Relationship Id="rId2" Type="http://schemas.openxmlformats.org/officeDocument/2006/relationships/image" Target="../media/image21.png"/><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hemeOverride" Target="../theme/themeOverride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8.xml"/><Relationship Id="rId2" Type="http://schemas.openxmlformats.org/officeDocument/2006/relationships/image" Target="../media/image20.png"/><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19.xml"/><Relationship Id="rId2" Type="http://schemas.openxmlformats.org/officeDocument/2006/relationships/image" Target="../media/image22.png"/><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20.xml"/><Relationship Id="rId2" Type="http://schemas.openxmlformats.org/officeDocument/2006/relationships/image" Target="../media/image20.png"/><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hemeOverride" Target="../theme/themeOverride2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hemeOverride" Target="../theme/themeOverride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hemeOverride" Target="../theme/themeOverride4.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5.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hemeOverride" Target="../theme/themeOverride6.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hemeOverride" Target="../theme/themeOverride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1601" name="文本框 1600"/>
          <p:cNvSpPr txBox="1"/>
          <p:nvPr/>
        </p:nvSpPr>
        <p:spPr>
          <a:xfrm>
            <a:off x="3471545" y="2409825"/>
            <a:ext cx="5249545" cy="1753235"/>
          </a:xfrm>
          <a:prstGeom prst="rect">
            <a:avLst/>
          </a:prstGeom>
          <a:noFill/>
        </p:spPr>
        <p:txBody>
          <a:bodyPr wrap="square" rtlCol="0">
            <a:spAutoFit/>
          </a:bodyPr>
          <a:lstStyle/>
          <a:p>
            <a:pPr algn="ctr">
              <a:lnSpc>
                <a:spcPct val="120000"/>
              </a:lnSpc>
            </a:pPr>
            <a:r>
              <a:rPr lang="en-US" altLang="vi-VN" sz="3000" dirty="0">
                <a:solidFill>
                  <a:schemeClr val="bg2"/>
                </a:solidFill>
                <a:effectLst>
                  <a:glow rad="25400">
                    <a:schemeClr val="bg1">
                      <a:alpha val="60000"/>
                    </a:schemeClr>
                  </a:glow>
                </a:effectLst>
                <a:latin typeface="Arial" panose="020B0604020202020204" pitchFamily="34" charset="0"/>
                <a:cs typeface="Arial" panose="020B0604020202020204" pitchFamily="34" charset="0"/>
                <a:sym typeface="+mn-lt"/>
              </a:rPr>
              <a:t>Tìm hiểu, thực nghiệm về </a:t>
            </a:r>
            <a:r>
              <a:rPr lang="vi-VN" altLang="en-US" sz="3000" dirty="0">
                <a:solidFill>
                  <a:schemeClr val="bg2"/>
                </a:solidFill>
                <a:effectLst>
                  <a:glow rad="25400">
                    <a:schemeClr val="bg1">
                      <a:alpha val="60000"/>
                    </a:schemeClr>
                  </a:glow>
                </a:effectLst>
                <a:latin typeface="Arial" panose="020B0604020202020204" pitchFamily="34" charset="0"/>
                <a:cs typeface="Arial" panose="020B0604020202020204" pitchFamily="34" charset="0"/>
                <a:sym typeface="+mn-lt"/>
              </a:rPr>
              <a:t>Ransomeware</a:t>
            </a:r>
            <a:r>
              <a:rPr lang="en-US" altLang="vi-VN" sz="3000" dirty="0">
                <a:solidFill>
                  <a:schemeClr val="bg2"/>
                </a:solidFill>
                <a:effectLst>
                  <a:glow rad="25400">
                    <a:schemeClr val="bg1">
                      <a:alpha val="60000"/>
                    </a:schemeClr>
                  </a:glow>
                </a:effectLst>
                <a:latin typeface="Arial" panose="020B0604020202020204" pitchFamily="34" charset="0"/>
                <a:cs typeface="Arial" panose="020B0604020202020204" pitchFamily="34" charset="0"/>
                <a:sym typeface="+mn-lt"/>
              </a:rPr>
              <a:t> </a:t>
            </a:r>
            <a:endParaRPr lang="en-US" altLang="vi-VN" sz="3000" dirty="0">
              <a:solidFill>
                <a:schemeClr val="bg2"/>
              </a:solidFill>
              <a:effectLst>
                <a:glow rad="25400">
                  <a:schemeClr val="bg1">
                    <a:alpha val="60000"/>
                  </a:schemeClr>
                </a:glow>
              </a:effectLst>
              <a:latin typeface="Arial" panose="020B0604020202020204" pitchFamily="34" charset="0"/>
              <a:cs typeface="Arial" panose="020B0604020202020204" pitchFamily="34" charset="0"/>
              <a:sym typeface="+mn-lt"/>
            </a:endParaRPr>
          </a:p>
          <a:p>
            <a:pPr algn="ctr">
              <a:lnSpc>
                <a:spcPct val="120000"/>
              </a:lnSpc>
            </a:pPr>
            <a:r>
              <a:rPr lang="en-US" altLang="vi-VN" sz="3000" dirty="0">
                <a:solidFill>
                  <a:schemeClr val="bg2"/>
                </a:solidFill>
                <a:effectLst>
                  <a:glow rad="25400">
                    <a:schemeClr val="bg1">
                      <a:alpha val="60000"/>
                    </a:schemeClr>
                  </a:glow>
                </a:effectLst>
                <a:latin typeface="Arial" panose="020B0604020202020204" pitchFamily="34" charset="0"/>
                <a:cs typeface="Arial" panose="020B0604020202020204" pitchFamily="34" charset="0"/>
                <a:sym typeface="+mn-lt"/>
              </a:rPr>
              <a:t>và giải pháp phòng chống</a:t>
            </a:r>
            <a:endParaRPr lang="en-US" altLang="vi-VN" sz="3000" dirty="0">
              <a:solidFill>
                <a:schemeClr val="bg2"/>
              </a:solidFill>
              <a:effectLst>
                <a:glow rad="25400">
                  <a:schemeClr val="bg1">
                    <a:alpha val="60000"/>
                  </a:schemeClr>
                </a:glow>
              </a:effectLst>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01"/>
                                        </p:tgtEl>
                                        <p:attrNameLst>
                                          <p:attrName>style.visibility</p:attrName>
                                        </p:attrNameLst>
                                      </p:cBhvr>
                                      <p:to>
                                        <p:strVal val="visible"/>
                                      </p:to>
                                    </p:set>
                                    <p:animEffect transition="in" filter="blinds(horizontal)">
                                      <p:cBhvr>
                                        <p:cTn id="7" dur="500"/>
                                        <p:tgtEl>
                                          <p:spTgt spid="1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1" grpId="0"/>
      <p:bldP spid="1601"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7" name="文本框 6"/>
          <p:cNvSpPr txBox="1"/>
          <p:nvPr/>
        </p:nvSpPr>
        <p:spPr>
          <a:xfrm>
            <a:off x="3799205" y="2497455"/>
            <a:ext cx="4592955" cy="1863090"/>
          </a:xfrm>
          <a:prstGeom prst="rect">
            <a:avLst/>
          </a:prstGeom>
          <a:noFill/>
        </p:spPr>
        <p:txBody>
          <a:bodyPr wrap="square" rtlCol="0">
            <a:spAutoFit/>
          </a:bodyPr>
          <a:lstStyle/>
          <a:p>
            <a:pPr algn="ctr">
              <a:lnSpc>
                <a:spcPct val="120000"/>
              </a:lnSpc>
            </a:pPr>
            <a:r>
              <a:rPr lang="vi-VN" altLang="zh-CN" sz="3200" b="1" dirty="0">
                <a:solidFill>
                  <a:schemeClr val="bg1"/>
                </a:solidFill>
                <a:cs typeface="+mn-ea"/>
                <a:sym typeface="+mn-lt"/>
              </a:rPr>
              <a:t>Phải làm gì nếu bạn đã bị nhiễm </a:t>
            </a:r>
            <a:r>
              <a:rPr lang="vi-VN" altLang="zh-CN" sz="3200" b="1" dirty="0">
                <a:solidFill>
                  <a:schemeClr val="bg1"/>
                </a:solidFill>
                <a:cs typeface="+mn-ea"/>
                <a:sym typeface="+mn-lt"/>
              </a:rPr>
              <a:t>Ransomeware?</a:t>
            </a:r>
            <a:endParaRPr lang="vi-VN" altLang="zh-CN" sz="3200" b="1"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0"/>
          <p:cNvSpPr/>
          <p:nvPr/>
        </p:nvSpPr>
        <p:spPr>
          <a:xfrm>
            <a:off x="1174116" y="1440285"/>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200">
              <a:solidFill>
                <a:schemeClr val="bg1"/>
              </a:solidFill>
              <a:cs typeface="+mn-ea"/>
              <a:sym typeface="+mn-lt"/>
            </a:endParaRPr>
          </a:p>
        </p:txBody>
      </p:sp>
      <p:grpSp>
        <p:nvGrpSpPr>
          <p:cNvPr id="3" name="Group 6"/>
          <p:cNvGrpSpPr/>
          <p:nvPr/>
        </p:nvGrpSpPr>
        <p:grpSpPr>
          <a:xfrm>
            <a:off x="2204558" y="1029298"/>
            <a:ext cx="803870" cy="803870"/>
            <a:chOff x="2247900" y="1225947"/>
            <a:chExt cx="914400" cy="914400"/>
          </a:xfrm>
        </p:grpSpPr>
        <p:sp>
          <p:nvSpPr>
            <p:cNvPr id="4" name="Rounded Rectangle 7"/>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200">
                <a:solidFill>
                  <a:schemeClr val="bg1"/>
                </a:solidFill>
                <a:cs typeface="+mn-ea"/>
                <a:sym typeface="+mn-lt"/>
              </a:endParaRPr>
            </a:p>
          </p:txBody>
        </p:sp>
        <p:sp>
          <p:nvSpPr>
            <p:cNvPr id="5" name="Freeform 57"/>
            <p:cNvSpPr>
              <a:spLocks noChangeArrowheads="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wrap="none" anchor="ctr"/>
            <a:lstStyle/>
            <a:p>
              <a:pPr>
                <a:lnSpc>
                  <a:spcPct val="120000"/>
                </a:lnSpc>
              </a:pPr>
              <a:endParaRPr lang="en-US" sz="3200">
                <a:solidFill>
                  <a:schemeClr val="bg1"/>
                </a:solidFill>
                <a:cs typeface="+mn-ea"/>
                <a:sym typeface="+mn-lt"/>
              </a:endParaRPr>
            </a:p>
          </p:txBody>
        </p:sp>
      </p:grpSp>
      <p:sp>
        <p:nvSpPr>
          <p:cNvPr id="6" name="Rounded Rectangle 39"/>
          <p:cNvSpPr/>
          <p:nvPr/>
        </p:nvSpPr>
        <p:spPr>
          <a:xfrm>
            <a:off x="4567555" y="1440285"/>
            <a:ext cx="2819400" cy="1504555"/>
          </a:xfrm>
          <a:prstGeom prst="roundRect">
            <a:avLst>
              <a:gd name="adj" fmla="val 5694"/>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grpSp>
        <p:nvGrpSpPr>
          <p:cNvPr id="7" name="Group 12"/>
          <p:cNvGrpSpPr/>
          <p:nvPr/>
        </p:nvGrpSpPr>
        <p:grpSpPr>
          <a:xfrm>
            <a:off x="5575320" y="1029296"/>
            <a:ext cx="803870" cy="803870"/>
            <a:chOff x="5638800" y="1225947"/>
            <a:chExt cx="914400" cy="914400"/>
          </a:xfrm>
        </p:grpSpPr>
        <p:sp>
          <p:nvSpPr>
            <p:cNvPr id="8" name="Rounded Rectangle 13"/>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9" name="Freeform 138"/>
            <p:cNvSpPr>
              <a:spLocks noChangeArrowheads="1"/>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10" name="Rounded Rectangle 5"/>
          <p:cNvSpPr/>
          <p:nvPr/>
        </p:nvSpPr>
        <p:spPr>
          <a:xfrm>
            <a:off x="7889875" y="1440920"/>
            <a:ext cx="2819400" cy="1504555"/>
          </a:xfrm>
          <a:prstGeom prst="roundRect">
            <a:avLst>
              <a:gd name="adj" fmla="val 5694"/>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grpSp>
        <p:nvGrpSpPr>
          <p:cNvPr id="11" name="Group 9"/>
          <p:cNvGrpSpPr/>
          <p:nvPr/>
        </p:nvGrpSpPr>
        <p:grpSpPr>
          <a:xfrm>
            <a:off x="8897639" y="1027078"/>
            <a:ext cx="803870" cy="803870"/>
            <a:chOff x="9029700" y="1225947"/>
            <a:chExt cx="914400" cy="914400"/>
          </a:xfrm>
        </p:grpSpPr>
        <p:sp>
          <p:nvSpPr>
            <p:cNvPr id="12" name="Rounded Rectangle 10"/>
            <p:cNvSpPr/>
            <p:nvPr/>
          </p:nvSpPr>
          <p:spPr>
            <a:xfrm>
              <a:off x="90297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13" name="Freeform 100"/>
            <p:cNvSpPr>
              <a:spLocks noChangeArrowheads="1"/>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26" name="文本框 33"/>
          <p:cNvSpPr txBox="1">
            <a:spLocks noChangeArrowheads="1"/>
          </p:cNvSpPr>
          <p:nvPr/>
        </p:nvSpPr>
        <p:spPr bwMode="auto">
          <a:xfrm>
            <a:off x="1113155" y="1879600"/>
            <a:ext cx="2951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eaLnBrk="1" hangingPunct="1">
              <a:lnSpc>
                <a:spcPct val="120000"/>
              </a:lnSpc>
              <a:spcBef>
                <a:spcPct val="0"/>
              </a:spcBef>
              <a:buFontTx/>
              <a:buNone/>
            </a:pPr>
            <a:r>
              <a:rPr lang="zh-CN" altLang="en-US" b="1" dirty="0">
                <a:solidFill>
                  <a:schemeClr val="bg1"/>
                </a:solidFill>
                <a:latin typeface="+mn-lt"/>
                <a:ea typeface="+mn-ea"/>
                <a:cs typeface="+mn-ea"/>
                <a:sym typeface="+mn-lt"/>
              </a:rPr>
              <a:t> Isolate your infected device</a:t>
            </a:r>
            <a:endParaRPr lang="zh-CN" altLang="en-US" b="1" dirty="0">
              <a:solidFill>
                <a:schemeClr val="bg1"/>
              </a:solidFill>
              <a:latin typeface="+mn-lt"/>
              <a:ea typeface="+mn-ea"/>
              <a:cs typeface="+mn-ea"/>
              <a:sym typeface="+mn-lt"/>
            </a:endParaRPr>
          </a:p>
        </p:txBody>
      </p:sp>
      <p:sp>
        <p:nvSpPr>
          <p:cNvPr id="27" name="文本框 37"/>
          <p:cNvSpPr txBox="1">
            <a:spLocks noChangeArrowheads="1"/>
          </p:cNvSpPr>
          <p:nvPr/>
        </p:nvSpPr>
        <p:spPr bwMode="auto">
          <a:xfrm>
            <a:off x="1472908" y="3218404"/>
            <a:ext cx="2307811" cy="308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defTabSz="1216660">
              <a:lnSpc>
                <a:spcPct val="120000"/>
              </a:lnSpc>
              <a:spcBef>
                <a:spcPct val="0"/>
              </a:spcBef>
              <a:buNone/>
            </a:pPr>
            <a:r>
              <a:rPr lang="en-US" altLang="zh-CN" sz="1800" dirty="0">
                <a:solidFill>
                  <a:schemeClr val="bg1"/>
                </a:solidFill>
                <a:latin typeface="+mn-lt"/>
                <a:ea typeface="+mn-ea"/>
                <a:cs typeface="+mn-ea"/>
                <a:sym typeface="+mn-lt"/>
              </a:rPr>
              <a:t>Ngay lập tức ngừng kết nối thiết bị bị nhiễm ransomware với mạng hoặc các thiết bị khác để ngăn chặn sự lan truyền của ransomware đến các hệ thống khác. </a:t>
            </a:r>
            <a:endParaRPr lang="en-US" altLang="zh-CN" sz="1800" dirty="0">
              <a:solidFill>
                <a:schemeClr val="bg1"/>
              </a:solidFill>
              <a:latin typeface="+mn-lt"/>
              <a:ea typeface="+mn-ea"/>
              <a:cs typeface="+mn-ea"/>
              <a:sym typeface="+mn-lt"/>
            </a:endParaRPr>
          </a:p>
        </p:txBody>
      </p:sp>
      <p:sp>
        <p:nvSpPr>
          <p:cNvPr id="28" name="文本框 33"/>
          <p:cNvSpPr txBox="1">
            <a:spLocks noChangeArrowheads="1"/>
          </p:cNvSpPr>
          <p:nvPr/>
        </p:nvSpPr>
        <p:spPr bwMode="auto">
          <a:xfrm>
            <a:off x="4710430" y="1887220"/>
            <a:ext cx="26015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eaLnBrk="1" hangingPunct="1">
              <a:lnSpc>
                <a:spcPct val="120000"/>
              </a:lnSpc>
              <a:spcBef>
                <a:spcPct val="0"/>
              </a:spcBef>
              <a:buFontTx/>
              <a:buNone/>
            </a:pPr>
            <a:r>
              <a:rPr lang="zh-CN" altLang="en-US" b="1" dirty="0">
                <a:solidFill>
                  <a:schemeClr val="bg1"/>
                </a:solidFill>
                <a:latin typeface="+mn-lt"/>
                <a:ea typeface="+mn-ea"/>
                <a:cs typeface="+mn-ea"/>
                <a:sym typeface="+mn-lt"/>
              </a:rPr>
              <a:t>Disconnect from the network</a:t>
            </a:r>
            <a:endParaRPr lang="zh-CN" altLang="en-US" b="1" dirty="0">
              <a:solidFill>
                <a:schemeClr val="bg1"/>
              </a:solidFill>
              <a:latin typeface="+mn-lt"/>
              <a:ea typeface="+mn-ea"/>
              <a:cs typeface="+mn-ea"/>
              <a:sym typeface="+mn-lt"/>
            </a:endParaRPr>
          </a:p>
        </p:txBody>
      </p:sp>
      <p:sp>
        <p:nvSpPr>
          <p:cNvPr id="30" name="文本框 33"/>
          <p:cNvSpPr txBox="1">
            <a:spLocks noChangeArrowheads="1"/>
          </p:cNvSpPr>
          <p:nvPr/>
        </p:nvSpPr>
        <p:spPr bwMode="auto">
          <a:xfrm>
            <a:off x="8388985" y="1887855"/>
            <a:ext cx="17151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eaLnBrk="1" hangingPunct="1">
              <a:lnSpc>
                <a:spcPct val="120000"/>
              </a:lnSpc>
              <a:spcBef>
                <a:spcPct val="0"/>
              </a:spcBef>
              <a:buFontTx/>
              <a:buNone/>
            </a:pPr>
            <a:r>
              <a:rPr lang="zh-CN" altLang="en-US" b="1" dirty="0">
                <a:solidFill>
                  <a:schemeClr val="bg1"/>
                </a:solidFill>
                <a:latin typeface="+mn-lt"/>
                <a:ea typeface="+mn-ea"/>
                <a:cs typeface="+mn-ea"/>
                <a:sym typeface="+mn-lt"/>
              </a:rPr>
              <a:t> Identify the ransomware</a:t>
            </a:r>
            <a:endParaRPr lang="zh-CN" altLang="en-US" b="1" dirty="0">
              <a:solidFill>
                <a:schemeClr val="bg1"/>
              </a:solidFill>
              <a:latin typeface="+mn-lt"/>
              <a:ea typeface="+mn-ea"/>
              <a:cs typeface="+mn-ea"/>
              <a:sym typeface="+mn-lt"/>
            </a:endParaRPr>
          </a:p>
        </p:txBody>
      </p:sp>
      <p:sp>
        <p:nvSpPr>
          <p:cNvPr id="45" name="文本框 44"/>
          <p:cNvSpPr txBox="1"/>
          <p:nvPr/>
        </p:nvSpPr>
        <p:spPr>
          <a:xfrm>
            <a:off x="823595" y="309245"/>
            <a:ext cx="5605780" cy="534035"/>
          </a:xfrm>
          <a:prstGeom prst="rect">
            <a:avLst/>
          </a:prstGeom>
          <a:noFill/>
        </p:spPr>
        <p:txBody>
          <a:bodyPr wrap="square" rtlCol="0">
            <a:spAutoFit/>
          </a:bodyPr>
          <a:lstStyle/>
          <a:p>
            <a:pPr>
              <a:lnSpc>
                <a:spcPct val="120000"/>
              </a:lnSpc>
            </a:pPr>
            <a:r>
              <a:rPr lang="vi-VN" altLang="zh-CN" b="1">
                <a:solidFill>
                  <a:schemeClr val="bg1"/>
                </a:solidFill>
                <a:cs typeface="+mn-ea"/>
                <a:sym typeface="+mn-lt"/>
              </a:rPr>
              <a:t>Giải Pháp </a:t>
            </a:r>
            <a:r>
              <a:rPr lang="en-US" altLang="vi-VN" b="1">
                <a:solidFill>
                  <a:schemeClr val="bg1"/>
                </a:solidFill>
                <a:cs typeface="+mn-ea"/>
                <a:sym typeface="+mn-lt"/>
              </a:rPr>
              <a:t>Loại Bỏ</a:t>
            </a:r>
            <a:endParaRPr lang="en-US" altLang="vi-VN" b="1">
              <a:solidFill>
                <a:schemeClr val="bg1"/>
              </a:solidFill>
              <a:cs typeface="+mn-ea"/>
              <a:sym typeface="+mn-lt"/>
            </a:endParaRPr>
          </a:p>
        </p:txBody>
      </p:sp>
      <p:grpSp>
        <p:nvGrpSpPr>
          <p:cNvPr id="46" name="组合 45"/>
          <p:cNvGrpSpPr/>
          <p:nvPr>
            <p:custDataLst>
              <p:tags r:id="rId1"/>
            </p:custDataLst>
          </p:nvPr>
        </p:nvGrpSpPr>
        <p:grpSpPr>
          <a:xfrm>
            <a:off x="319026" y="372249"/>
            <a:ext cx="407472" cy="407472"/>
            <a:chOff x="-1828799" y="-88608"/>
            <a:chExt cx="754743" cy="754743"/>
          </a:xfrm>
        </p:grpSpPr>
        <p:sp>
          <p:nvSpPr>
            <p:cNvPr id="47" name="椭圆 46"/>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 name="椭圆 47"/>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0" name="文本框 37"/>
          <p:cNvSpPr txBox="1">
            <a:spLocks noChangeArrowheads="1"/>
          </p:cNvSpPr>
          <p:nvPr/>
        </p:nvSpPr>
        <p:spPr bwMode="auto">
          <a:xfrm>
            <a:off x="4823168" y="3233009"/>
            <a:ext cx="2307811" cy="274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defTabSz="1216660">
              <a:lnSpc>
                <a:spcPct val="120000"/>
              </a:lnSpc>
              <a:spcBef>
                <a:spcPct val="0"/>
              </a:spcBef>
              <a:buNone/>
            </a:pPr>
            <a:r>
              <a:rPr lang="en-US" altLang="zh-CN" sz="1800" dirty="0">
                <a:solidFill>
                  <a:schemeClr val="bg1"/>
                </a:solidFill>
                <a:latin typeface="+mn-lt"/>
                <a:ea typeface="+mn-ea"/>
                <a:cs typeface="+mn-ea"/>
                <a:sym typeface="+mn-lt"/>
              </a:rPr>
              <a:t> Tắt kết nối mạng Wi-Fi hoặc cáp Ethernet của thiết bị bị nhiễm để tránh việc tải xuống thêm mã độc hoặc kết nối đến máy chủ điều khiển của hacker. </a:t>
            </a:r>
            <a:endParaRPr lang="en-US" altLang="zh-CN" sz="1800" dirty="0">
              <a:solidFill>
                <a:schemeClr val="bg1"/>
              </a:solidFill>
              <a:latin typeface="+mn-lt"/>
              <a:ea typeface="+mn-ea"/>
              <a:cs typeface="+mn-ea"/>
              <a:sym typeface="+mn-lt"/>
            </a:endParaRPr>
          </a:p>
        </p:txBody>
      </p:sp>
      <p:sp>
        <p:nvSpPr>
          <p:cNvPr id="41" name="文本框 37"/>
          <p:cNvSpPr txBox="1">
            <a:spLocks noChangeArrowheads="1"/>
          </p:cNvSpPr>
          <p:nvPr/>
        </p:nvSpPr>
        <p:spPr bwMode="auto">
          <a:xfrm>
            <a:off x="8173428" y="3233009"/>
            <a:ext cx="2307811" cy="341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defTabSz="1216660">
              <a:lnSpc>
                <a:spcPct val="120000"/>
              </a:lnSpc>
              <a:spcBef>
                <a:spcPct val="0"/>
              </a:spcBef>
              <a:buNone/>
            </a:pPr>
            <a:r>
              <a:rPr lang="en-US" altLang="zh-CN" sz="1800" dirty="0">
                <a:solidFill>
                  <a:schemeClr val="bg1"/>
                </a:solidFill>
                <a:latin typeface="+mn-lt"/>
                <a:ea typeface="+mn-ea"/>
                <a:cs typeface="+mn-ea"/>
                <a:sym typeface="+mn-lt"/>
              </a:rPr>
              <a:t>Nếu bạn có thể xác định được tên hoặc phiên bản của ransomware, điều này có thể giúp các chuyên gia bảo mật cung cấp cho bạn các công cụ giải mã hoặc hướng dẫn phục hồi dữ liệu. </a:t>
            </a:r>
            <a:endParaRPr lang="en-US" altLang="zh-CN" sz="1800" dirty="0">
              <a:solidFill>
                <a:schemeClr val="bg1"/>
              </a:solidFill>
              <a:latin typeface="+mn-lt"/>
              <a:ea typeface="+mn-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0"/>
          <p:cNvSpPr/>
          <p:nvPr/>
        </p:nvSpPr>
        <p:spPr>
          <a:xfrm>
            <a:off x="1173481" y="1461240"/>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200">
              <a:solidFill>
                <a:schemeClr val="bg1"/>
              </a:solidFill>
              <a:cs typeface="+mn-ea"/>
              <a:sym typeface="+mn-lt"/>
            </a:endParaRPr>
          </a:p>
        </p:txBody>
      </p:sp>
      <p:grpSp>
        <p:nvGrpSpPr>
          <p:cNvPr id="3" name="Group 6"/>
          <p:cNvGrpSpPr/>
          <p:nvPr/>
        </p:nvGrpSpPr>
        <p:grpSpPr>
          <a:xfrm>
            <a:off x="2203923" y="1050253"/>
            <a:ext cx="803870" cy="803870"/>
            <a:chOff x="2247900" y="1225947"/>
            <a:chExt cx="914400" cy="914400"/>
          </a:xfrm>
        </p:grpSpPr>
        <p:sp>
          <p:nvSpPr>
            <p:cNvPr id="4" name="Rounded Rectangle 7"/>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200">
                <a:solidFill>
                  <a:schemeClr val="bg1"/>
                </a:solidFill>
                <a:cs typeface="+mn-ea"/>
                <a:sym typeface="+mn-lt"/>
              </a:endParaRPr>
            </a:p>
          </p:txBody>
        </p:sp>
        <p:sp>
          <p:nvSpPr>
            <p:cNvPr id="5" name="Freeform 57"/>
            <p:cNvSpPr>
              <a:spLocks noChangeArrowheads="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wrap="none" anchor="ctr"/>
            <a:lstStyle/>
            <a:p>
              <a:pPr>
                <a:lnSpc>
                  <a:spcPct val="120000"/>
                </a:lnSpc>
              </a:pPr>
              <a:endParaRPr lang="en-US" sz="3200">
                <a:solidFill>
                  <a:schemeClr val="bg1"/>
                </a:solidFill>
                <a:cs typeface="+mn-ea"/>
                <a:sym typeface="+mn-lt"/>
              </a:endParaRPr>
            </a:p>
          </p:txBody>
        </p:sp>
      </p:grpSp>
      <p:sp>
        <p:nvSpPr>
          <p:cNvPr id="6" name="Rounded Rectangle 39"/>
          <p:cNvSpPr/>
          <p:nvPr/>
        </p:nvSpPr>
        <p:spPr>
          <a:xfrm>
            <a:off x="4566920" y="1461240"/>
            <a:ext cx="2819400" cy="1504555"/>
          </a:xfrm>
          <a:prstGeom prst="roundRect">
            <a:avLst>
              <a:gd name="adj" fmla="val 5694"/>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grpSp>
        <p:nvGrpSpPr>
          <p:cNvPr id="7" name="Group 12"/>
          <p:cNvGrpSpPr/>
          <p:nvPr/>
        </p:nvGrpSpPr>
        <p:grpSpPr>
          <a:xfrm>
            <a:off x="5574685" y="1050251"/>
            <a:ext cx="803870" cy="803870"/>
            <a:chOff x="5638800" y="1225947"/>
            <a:chExt cx="914400" cy="914400"/>
          </a:xfrm>
        </p:grpSpPr>
        <p:sp>
          <p:nvSpPr>
            <p:cNvPr id="8" name="Rounded Rectangle 13"/>
            <p:cNvSpPr/>
            <p:nvPr/>
          </p:nvSpPr>
          <p:spPr>
            <a:xfrm>
              <a:off x="5638800" y="1225947"/>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9" name="Freeform 138"/>
            <p:cNvSpPr>
              <a:spLocks noChangeArrowheads="1"/>
            </p:cNvSpPr>
            <p:nvPr/>
          </p:nvSpPr>
          <p:spPr bwMode="auto">
            <a:xfrm>
              <a:off x="5852919" y="1449011"/>
              <a:ext cx="486162" cy="475360"/>
            </a:xfrm>
            <a:custGeom>
              <a:avLst/>
              <a:gdLst>
                <a:gd name="T0" fmla="*/ 203841 w 594"/>
                <a:gd name="T1" fmla="*/ 122628 h 581"/>
                <a:gd name="T2" fmla="*/ 201316 w 594"/>
                <a:gd name="T3" fmla="*/ 122628 h 581"/>
                <a:gd name="T4" fmla="*/ 196265 w 594"/>
                <a:gd name="T5" fmla="*/ 140301 h 581"/>
                <a:gd name="T6" fmla="*/ 196265 w 594"/>
                <a:gd name="T7" fmla="*/ 142826 h 581"/>
                <a:gd name="T8" fmla="*/ 196265 w 594"/>
                <a:gd name="T9" fmla="*/ 145351 h 581"/>
                <a:gd name="T10" fmla="*/ 196265 w 594"/>
                <a:gd name="T11" fmla="*/ 145351 h 581"/>
                <a:gd name="T12" fmla="*/ 193739 w 594"/>
                <a:gd name="T13" fmla="*/ 147875 h 581"/>
                <a:gd name="T14" fmla="*/ 185802 w 594"/>
                <a:gd name="T15" fmla="*/ 150400 h 581"/>
                <a:gd name="T16" fmla="*/ 185802 w 594"/>
                <a:gd name="T17" fmla="*/ 150400 h 581"/>
                <a:gd name="T18" fmla="*/ 155497 w 594"/>
                <a:gd name="T19" fmla="*/ 122628 h 581"/>
                <a:gd name="T20" fmla="*/ 155497 w 594"/>
                <a:gd name="T21" fmla="*/ 122628 h 581"/>
                <a:gd name="T22" fmla="*/ 50870 w 594"/>
                <a:gd name="T23" fmla="*/ 112169 h 581"/>
                <a:gd name="T24" fmla="*/ 60972 w 594"/>
                <a:gd name="T25" fmla="*/ 0 h 581"/>
                <a:gd name="T26" fmla="*/ 213943 w 594"/>
                <a:gd name="T27" fmla="*/ 10459 h 581"/>
                <a:gd name="T28" fmla="*/ 203841 w 594"/>
                <a:gd name="T29" fmla="*/ 122628 h 581"/>
                <a:gd name="T30" fmla="*/ 150446 w 594"/>
                <a:gd name="T31" fmla="*/ 132727 h 581"/>
                <a:gd name="T32" fmla="*/ 173175 w 594"/>
                <a:gd name="T33" fmla="*/ 155810 h 581"/>
                <a:gd name="T34" fmla="*/ 185802 w 594"/>
                <a:gd name="T35" fmla="*/ 168433 h 581"/>
                <a:gd name="T36" fmla="*/ 175700 w 594"/>
                <a:gd name="T37" fmla="*/ 178532 h 581"/>
                <a:gd name="T38" fmla="*/ 104266 w 594"/>
                <a:gd name="T39" fmla="*/ 178532 h 581"/>
                <a:gd name="T40" fmla="*/ 81537 w 594"/>
                <a:gd name="T41" fmla="*/ 178532 h 581"/>
                <a:gd name="T42" fmla="*/ 71074 w 594"/>
                <a:gd name="T43" fmla="*/ 178532 h 581"/>
                <a:gd name="T44" fmla="*/ 40768 w 594"/>
                <a:gd name="T45" fmla="*/ 204140 h 581"/>
                <a:gd name="T46" fmla="*/ 32831 w 594"/>
                <a:gd name="T47" fmla="*/ 209189 h 581"/>
                <a:gd name="T48" fmla="*/ 32831 w 594"/>
                <a:gd name="T49" fmla="*/ 209189 h 581"/>
                <a:gd name="T50" fmla="*/ 25255 w 594"/>
                <a:gd name="T51" fmla="*/ 204140 h 581"/>
                <a:gd name="T52" fmla="*/ 25255 w 594"/>
                <a:gd name="T53" fmla="*/ 204140 h 581"/>
                <a:gd name="T54" fmla="*/ 25255 w 594"/>
                <a:gd name="T55" fmla="*/ 201615 h 581"/>
                <a:gd name="T56" fmla="*/ 22729 w 594"/>
                <a:gd name="T57" fmla="*/ 199091 h 581"/>
                <a:gd name="T58" fmla="*/ 22729 w 594"/>
                <a:gd name="T59" fmla="*/ 178532 h 581"/>
                <a:gd name="T60" fmla="*/ 22729 w 594"/>
                <a:gd name="T61" fmla="*/ 178532 h 581"/>
                <a:gd name="T62" fmla="*/ 0 w 594"/>
                <a:gd name="T63" fmla="*/ 168433 h 581"/>
                <a:gd name="T64" fmla="*/ 0 w 594"/>
                <a:gd name="T65" fmla="*/ 51215 h 581"/>
                <a:gd name="T66" fmla="*/ 40768 w 594"/>
                <a:gd name="T67" fmla="*/ 40756 h 581"/>
                <a:gd name="T68" fmla="*/ 60972 w 594"/>
                <a:gd name="T69" fmla="*/ 132727 h 5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94" h="581">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10" name="Rounded Rectangle 5"/>
          <p:cNvSpPr/>
          <p:nvPr/>
        </p:nvSpPr>
        <p:spPr>
          <a:xfrm>
            <a:off x="7889240" y="1461875"/>
            <a:ext cx="2819400" cy="1504555"/>
          </a:xfrm>
          <a:prstGeom prst="roundRect">
            <a:avLst>
              <a:gd name="adj" fmla="val 5694"/>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grpSp>
        <p:nvGrpSpPr>
          <p:cNvPr id="11" name="Group 9"/>
          <p:cNvGrpSpPr/>
          <p:nvPr/>
        </p:nvGrpSpPr>
        <p:grpSpPr>
          <a:xfrm>
            <a:off x="8897004" y="1048033"/>
            <a:ext cx="803870" cy="803870"/>
            <a:chOff x="9029700" y="1225947"/>
            <a:chExt cx="914400" cy="914400"/>
          </a:xfrm>
        </p:grpSpPr>
        <p:sp>
          <p:nvSpPr>
            <p:cNvPr id="12" name="Rounded Rectangle 10"/>
            <p:cNvSpPr/>
            <p:nvPr/>
          </p:nvSpPr>
          <p:spPr>
            <a:xfrm>
              <a:off x="90297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13" name="Freeform 100"/>
            <p:cNvSpPr>
              <a:spLocks noChangeArrowheads="1"/>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26" name="文本框 33"/>
          <p:cNvSpPr txBox="1">
            <a:spLocks noChangeArrowheads="1"/>
          </p:cNvSpPr>
          <p:nvPr/>
        </p:nvSpPr>
        <p:spPr bwMode="auto">
          <a:xfrm>
            <a:off x="1112520" y="1900555"/>
            <a:ext cx="2951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eaLnBrk="1" hangingPunct="1">
              <a:lnSpc>
                <a:spcPct val="120000"/>
              </a:lnSpc>
              <a:spcBef>
                <a:spcPct val="0"/>
              </a:spcBef>
              <a:buFontTx/>
              <a:buNone/>
            </a:pPr>
            <a:r>
              <a:rPr lang="zh-CN" altLang="en-US" b="1" dirty="0">
                <a:solidFill>
                  <a:schemeClr val="bg1"/>
                </a:solidFill>
                <a:latin typeface="+mn-lt"/>
                <a:ea typeface="+mn-ea"/>
                <a:cs typeface="+mn-ea"/>
                <a:sym typeface="+mn-lt"/>
              </a:rPr>
              <a:t>Do not pay the ransom</a:t>
            </a:r>
            <a:endParaRPr lang="zh-CN" altLang="en-US" b="1" dirty="0">
              <a:solidFill>
                <a:schemeClr val="bg1"/>
              </a:solidFill>
              <a:latin typeface="+mn-lt"/>
              <a:ea typeface="+mn-ea"/>
              <a:cs typeface="+mn-ea"/>
              <a:sym typeface="+mn-lt"/>
            </a:endParaRPr>
          </a:p>
        </p:txBody>
      </p:sp>
      <p:sp>
        <p:nvSpPr>
          <p:cNvPr id="27" name="文本框 37"/>
          <p:cNvSpPr txBox="1">
            <a:spLocks noChangeArrowheads="1"/>
          </p:cNvSpPr>
          <p:nvPr/>
        </p:nvSpPr>
        <p:spPr bwMode="auto">
          <a:xfrm>
            <a:off x="1172845" y="3239135"/>
            <a:ext cx="2820035" cy="208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defTabSz="1216660">
              <a:lnSpc>
                <a:spcPct val="120000"/>
              </a:lnSpc>
              <a:spcBef>
                <a:spcPct val="0"/>
              </a:spcBef>
              <a:buNone/>
            </a:pPr>
            <a:r>
              <a:rPr lang="en-US" altLang="zh-CN" sz="1800" dirty="0">
                <a:solidFill>
                  <a:schemeClr val="bg1"/>
                </a:solidFill>
                <a:latin typeface="+mn-lt"/>
                <a:ea typeface="+mn-ea"/>
                <a:cs typeface="+mn-ea"/>
                <a:sym typeface="+mn-lt"/>
              </a:rPr>
              <a:t>Tránh việc thanh toán tiền chuộc. Trả tiền không đảm bảo rằng bạn sẽ nhận được khóa giải mã hoặc dữ liệu của bạn sẽ được phục hồi.</a:t>
            </a:r>
            <a:endParaRPr lang="en-US" altLang="zh-CN" sz="1800" dirty="0">
              <a:solidFill>
                <a:schemeClr val="bg1"/>
              </a:solidFill>
              <a:latin typeface="+mn-lt"/>
              <a:ea typeface="+mn-ea"/>
              <a:cs typeface="+mn-ea"/>
              <a:sym typeface="+mn-lt"/>
            </a:endParaRPr>
          </a:p>
        </p:txBody>
      </p:sp>
      <p:sp>
        <p:nvSpPr>
          <p:cNvPr id="28" name="文本框 33"/>
          <p:cNvSpPr txBox="1">
            <a:spLocks noChangeArrowheads="1"/>
          </p:cNvSpPr>
          <p:nvPr/>
        </p:nvSpPr>
        <p:spPr bwMode="auto">
          <a:xfrm>
            <a:off x="4709795" y="1908175"/>
            <a:ext cx="26015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eaLnBrk="1" hangingPunct="1">
              <a:lnSpc>
                <a:spcPct val="120000"/>
              </a:lnSpc>
              <a:spcBef>
                <a:spcPct val="0"/>
              </a:spcBef>
              <a:buFontTx/>
              <a:buNone/>
            </a:pPr>
            <a:r>
              <a:rPr lang="zh-CN" altLang="en-US" b="1" dirty="0">
                <a:solidFill>
                  <a:schemeClr val="bg1"/>
                </a:solidFill>
                <a:latin typeface="+mn-lt"/>
                <a:ea typeface="+mn-ea"/>
                <a:cs typeface="+mn-ea"/>
                <a:sym typeface="+mn-lt"/>
              </a:rPr>
              <a:t>Restore from backup</a:t>
            </a:r>
            <a:endParaRPr lang="zh-CN" altLang="en-US" b="1" dirty="0">
              <a:solidFill>
                <a:schemeClr val="bg1"/>
              </a:solidFill>
              <a:latin typeface="+mn-lt"/>
              <a:ea typeface="+mn-ea"/>
              <a:cs typeface="+mn-ea"/>
              <a:sym typeface="+mn-lt"/>
            </a:endParaRPr>
          </a:p>
        </p:txBody>
      </p:sp>
      <p:sp>
        <p:nvSpPr>
          <p:cNvPr id="30" name="文本框 33"/>
          <p:cNvSpPr txBox="1">
            <a:spLocks noChangeArrowheads="1"/>
          </p:cNvSpPr>
          <p:nvPr/>
        </p:nvSpPr>
        <p:spPr bwMode="auto">
          <a:xfrm>
            <a:off x="7960360" y="1908810"/>
            <a:ext cx="26269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eaLnBrk="1" hangingPunct="1">
              <a:lnSpc>
                <a:spcPct val="120000"/>
              </a:lnSpc>
              <a:spcBef>
                <a:spcPct val="0"/>
              </a:spcBef>
              <a:buFontTx/>
              <a:buNone/>
            </a:pPr>
            <a:r>
              <a:rPr lang="vi-VN" altLang="zh-CN" b="1" dirty="0">
                <a:solidFill>
                  <a:schemeClr val="bg1"/>
                </a:solidFill>
                <a:latin typeface="+mn-lt"/>
                <a:ea typeface="+mn-ea"/>
                <a:cs typeface="+mn-ea"/>
                <a:sym typeface="+mn-lt"/>
              </a:rPr>
              <a:t>S</a:t>
            </a:r>
            <a:r>
              <a:rPr lang="zh-CN" altLang="en-US" b="1" dirty="0">
                <a:solidFill>
                  <a:schemeClr val="bg1"/>
                </a:solidFill>
                <a:latin typeface="+mn-lt"/>
                <a:ea typeface="+mn-ea"/>
                <a:cs typeface="+mn-ea"/>
                <a:sym typeface="+mn-lt"/>
              </a:rPr>
              <a:t>eek professional help</a:t>
            </a:r>
            <a:endParaRPr lang="zh-CN" altLang="en-US" b="1" dirty="0">
              <a:solidFill>
                <a:schemeClr val="bg1"/>
              </a:solidFill>
              <a:latin typeface="+mn-lt"/>
              <a:ea typeface="+mn-ea"/>
              <a:cs typeface="+mn-ea"/>
              <a:sym typeface="+mn-lt"/>
            </a:endParaRPr>
          </a:p>
        </p:txBody>
      </p:sp>
      <p:sp>
        <p:nvSpPr>
          <p:cNvPr id="45" name="文本框 44"/>
          <p:cNvSpPr txBox="1"/>
          <p:nvPr/>
        </p:nvSpPr>
        <p:spPr>
          <a:xfrm>
            <a:off x="892175" y="200025"/>
            <a:ext cx="5605780" cy="534035"/>
          </a:xfrm>
          <a:prstGeom prst="rect">
            <a:avLst/>
          </a:prstGeom>
          <a:noFill/>
        </p:spPr>
        <p:txBody>
          <a:bodyPr wrap="square" rtlCol="0">
            <a:spAutoFit/>
          </a:bodyPr>
          <a:lstStyle/>
          <a:p>
            <a:pPr>
              <a:lnSpc>
                <a:spcPct val="120000"/>
              </a:lnSpc>
            </a:pPr>
            <a:r>
              <a:rPr lang="vi-VN" altLang="zh-CN" b="1">
                <a:solidFill>
                  <a:schemeClr val="bg1"/>
                </a:solidFill>
                <a:cs typeface="+mn-ea"/>
                <a:sym typeface="+mn-lt"/>
              </a:rPr>
              <a:t>Giải Pháp </a:t>
            </a:r>
            <a:r>
              <a:rPr lang="en-US" altLang="vi-VN" b="1">
                <a:solidFill>
                  <a:schemeClr val="bg1"/>
                </a:solidFill>
                <a:cs typeface="+mn-ea"/>
                <a:sym typeface="+mn-lt"/>
              </a:rPr>
              <a:t>Loại Bỏ</a:t>
            </a:r>
            <a:endParaRPr lang="vi-VN" altLang="zh-CN" b="1">
              <a:solidFill>
                <a:schemeClr val="bg1"/>
              </a:solidFill>
              <a:cs typeface="+mn-ea"/>
              <a:sym typeface="+mn-lt"/>
            </a:endParaRPr>
          </a:p>
        </p:txBody>
      </p:sp>
      <p:grpSp>
        <p:nvGrpSpPr>
          <p:cNvPr id="46" name="组合 45"/>
          <p:cNvGrpSpPr/>
          <p:nvPr>
            <p:custDataLst>
              <p:tags r:id="rId1"/>
            </p:custDataLst>
          </p:nvPr>
        </p:nvGrpSpPr>
        <p:grpSpPr>
          <a:xfrm>
            <a:off x="319026" y="372249"/>
            <a:ext cx="407472" cy="407472"/>
            <a:chOff x="-1828799" y="-88608"/>
            <a:chExt cx="754743" cy="754743"/>
          </a:xfrm>
        </p:grpSpPr>
        <p:sp>
          <p:nvSpPr>
            <p:cNvPr id="47" name="椭圆 46"/>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 name="椭圆 47"/>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0" name="文本框 37"/>
          <p:cNvSpPr txBox="1">
            <a:spLocks noChangeArrowheads="1"/>
          </p:cNvSpPr>
          <p:nvPr/>
        </p:nvSpPr>
        <p:spPr bwMode="auto">
          <a:xfrm>
            <a:off x="4710430" y="3253740"/>
            <a:ext cx="2600325" cy="308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defTabSz="1216660">
              <a:lnSpc>
                <a:spcPct val="120000"/>
              </a:lnSpc>
              <a:spcBef>
                <a:spcPct val="0"/>
              </a:spcBef>
              <a:buNone/>
            </a:pPr>
            <a:r>
              <a:rPr lang="en-US" altLang="zh-CN" sz="1800" dirty="0">
                <a:solidFill>
                  <a:schemeClr val="bg1"/>
                </a:solidFill>
                <a:latin typeface="+mn-lt"/>
                <a:ea typeface="+mn-ea"/>
                <a:cs typeface="+mn-ea"/>
                <a:sym typeface="+mn-lt"/>
              </a:rPr>
              <a:t>Nếu bạn có sao lưu dữ liệu đầy đủ và an toàn, hãy khôi phục hệ thống từ sao lưu này sau khi đã loại bỏ ransomware khỏi máy tính. Điều này sẽ giúp bạn phục hồi dữ liệu mà không cần trả tiền chuộc.</a:t>
            </a:r>
            <a:endParaRPr lang="en-US" altLang="zh-CN" sz="1800" dirty="0">
              <a:solidFill>
                <a:schemeClr val="bg1"/>
              </a:solidFill>
              <a:latin typeface="+mn-lt"/>
              <a:ea typeface="+mn-ea"/>
              <a:cs typeface="+mn-ea"/>
              <a:sym typeface="+mn-lt"/>
            </a:endParaRPr>
          </a:p>
        </p:txBody>
      </p:sp>
      <p:sp>
        <p:nvSpPr>
          <p:cNvPr id="41" name="文本框 37"/>
          <p:cNvSpPr txBox="1">
            <a:spLocks noChangeArrowheads="1"/>
          </p:cNvSpPr>
          <p:nvPr/>
        </p:nvSpPr>
        <p:spPr bwMode="auto">
          <a:xfrm>
            <a:off x="7959725" y="3253740"/>
            <a:ext cx="2627630" cy="274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defTabSz="1216660">
              <a:lnSpc>
                <a:spcPct val="120000"/>
              </a:lnSpc>
              <a:spcBef>
                <a:spcPct val="0"/>
              </a:spcBef>
              <a:buNone/>
            </a:pPr>
            <a:r>
              <a:rPr lang="en-US" altLang="zh-CN" sz="1800" dirty="0">
                <a:solidFill>
                  <a:schemeClr val="bg1"/>
                </a:solidFill>
                <a:latin typeface="+mn-lt"/>
                <a:ea typeface="+mn-ea"/>
                <a:cs typeface="+mn-ea"/>
                <a:sym typeface="+mn-lt"/>
              </a:rPr>
              <a:t>Nếu bạn không có kỹ năng và kinh nghiệm cần thiết, hãy tìm kiếm sự giúp đỡ từ các chuyên gia bảo mật hoặc các công ty chuyên về phục hồi dữ liệu. </a:t>
            </a:r>
            <a:endParaRPr lang="en-US" altLang="zh-CN" sz="1800" dirty="0">
              <a:solidFill>
                <a:schemeClr val="bg1"/>
              </a:solidFill>
              <a:latin typeface="+mn-lt"/>
              <a:ea typeface="+mn-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0"/>
          <p:cNvSpPr/>
          <p:nvPr/>
        </p:nvSpPr>
        <p:spPr>
          <a:xfrm>
            <a:off x="2346326" y="1536170"/>
            <a:ext cx="2819400" cy="1504555"/>
          </a:xfrm>
          <a:prstGeom prst="roundRect">
            <a:avLst>
              <a:gd name="adj" fmla="val 5694"/>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200">
              <a:solidFill>
                <a:schemeClr val="bg1"/>
              </a:solidFill>
              <a:cs typeface="+mn-ea"/>
              <a:sym typeface="+mn-lt"/>
            </a:endParaRPr>
          </a:p>
        </p:txBody>
      </p:sp>
      <p:grpSp>
        <p:nvGrpSpPr>
          <p:cNvPr id="3" name="Group 6"/>
          <p:cNvGrpSpPr/>
          <p:nvPr/>
        </p:nvGrpSpPr>
        <p:grpSpPr>
          <a:xfrm>
            <a:off x="3376768" y="1125183"/>
            <a:ext cx="803870" cy="803870"/>
            <a:chOff x="2247900" y="1225947"/>
            <a:chExt cx="914400" cy="914400"/>
          </a:xfrm>
        </p:grpSpPr>
        <p:sp>
          <p:nvSpPr>
            <p:cNvPr id="4" name="Rounded Rectangle 7"/>
            <p:cNvSpPr/>
            <p:nvPr/>
          </p:nvSpPr>
          <p:spPr>
            <a:xfrm>
              <a:off x="2247900" y="1225947"/>
              <a:ext cx="914400" cy="9144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200">
                <a:solidFill>
                  <a:schemeClr val="bg1"/>
                </a:solidFill>
                <a:cs typeface="+mn-ea"/>
                <a:sym typeface="+mn-lt"/>
              </a:endParaRPr>
            </a:p>
          </p:txBody>
        </p:sp>
        <p:sp>
          <p:nvSpPr>
            <p:cNvPr id="5" name="Freeform 57"/>
            <p:cNvSpPr>
              <a:spLocks noChangeArrowheads="1"/>
            </p:cNvSpPr>
            <p:nvPr/>
          </p:nvSpPr>
          <p:spPr bwMode="auto">
            <a:xfrm>
              <a:off x="2458417" y="1467073"/>
              <a:ext cx="493366" cy="432146"/>
            </a:xfrm>
            <a:custGeom>
              <a:avLst/>
              <a:gdLst>
                <a:gd name="T0" fmla="*/ 212060 w 602"/>
                <a:gd name="T1" fmla="*/ 103681 h 531"/>
                <a:gd name="T2" fmla="*/ 112352 w 602"/>
                <a:gd name="T3" fmla="*/ 144579 h 531"/>
                <a:gd name="T4" fmla="*/ 112352 w 602"/>
                <a:gd name="T5" fmla="*/ 144579 h 531"/>
                <a:gd name="T6" fmla="*/ 109823 w 602"/>
                <a:gd name="T7" fmla="*/ 147090 h 531"/>
                <a:gd name="T8" fmla="*/ 104766 w 602"/>
                <a:gd name="T9" fmla="*/ 144579 h 531"/>
                <a:gd name="T10" fmla="*/ 104766 w 602"/>
                <a:gd name="T11" fmla="*/ 144579 h 531"/>
                <a:gd name="T12" fmla="*/ 5419 w 602"/>
                <a:gd name="T13" fmla="*/ 103681 h 531"/>
                <a:gd name="T14" fmla="*/ 10477 w 602"/>
                <a:gd name="T15" fmla="*/ 86102 h 531"/>
                <a:gd name="T16" fmla="*/ 15534 w 602"/>
                <a:gd name="T17" fmla="*/ 86102 h 531"/>
                <a:gd name="T18" fmla="*/ 15534 w 602"/>
                <a:gd name="T19" fmla="*/ 86102 h 531"/>
                <a:gd name="T20" fmla="*/ 204474 w 602"/>
                <a:gd name="T21" fmla="*/ 86102 h 531"/>
                <a:gd name="T22" fmla="*/ 204474 w 602"/>
                <a:gd name="T23" fmla="*/ 86102 h 531"/>
                <a:gd name="T24" fmla="*/ 207002 w 602"/>
                <a:gd name="T25" fmla="*/ 86102 h 531"/>
                <a:gd name="T26" fmla="*/ 212060 w 602"/>
                <a:gd name="T27" fmla="*/ 103681 h 531"/>
                <a:gd name="T28" fmla="*/ 212060 w 602"/>
                <a:gd name="T29" fmla="*/ 60630 h 531"/>
                <a:gd name="T30" fmla="*/ 112352 w 602"/>
                <a:gd name="T31" fmla="*/ 101169 h 531"/>
                <a:gd name="T32" fmla="*/ 112352 w 602"/>
                <a:gd name="T33" fmla="*/ 101169 h 531"/>
                <a:gd name="T34" fmla="*/ 109823 w 602"/>
                <a:gd name="T35" fmla="*/ 101169 h 531"/>
                <a:gd name="T36" fmla="*/ 104766 w 602"/>
                <a:gd name="T37" fmla="*/ 101169 h 531"/>
                <a:gd name="T38" fmla="*/ 104766 w 602"/>
                <a:gd name="T39" fmla="*/ 101169 h 531"/>
                <a:gd name="T40" fmla="*/ 5419 w 602"/>
                <a:gd name="T41" fmla="*/ 60630 h 531"/>
                <a:gd name="T42" fmla="*/ 5419 w 602"/>
                <a:gd name="T43" fmla="*/ 43051 h 531"/>
                <a:gd name="T44" fmla="*/ 104766 w 602"/>
                <a:gd name="T45" fmla="*/ 2511 h 531"/>
                <a:gd name="T46" fmla="*/ 104766 w 602"/>
                <a:gd name="T47" fmla="*/ 2511 h 531"/>
                <a:gd name="T48" fmla="*/ 109823 w 602"/>
                <a:gd name="T49" fmla="*/ 0 h 531"/>
                <a:gd name="T50" fmla="*/ 112352 w 602"/>
                <a:gd name="T51" fmla="*/ 2511 h 531"/>
                <a:gd name="T52" fmla="*/ 112352 w 602"/>
                <a:gd name="T53" fmla="*/ 2511 h 531"/>
                <a:gd name="T54" fmla="*/ 212060 w 602"/>
                <a:gd name="T55" fmla="*/ 43051 h 531"/>
                <a:gd name="T56" fmla="*/ 212060 w 602"/>
                <a:gd name="T57" fmla="*/ 60630 h 531"/>
                <a:gd name="T58" fmla="*/ 10477 w 602"/>
                <a:gd name="T59" fmla="*/ 129153 h 531"/>
                <a:gd name="T60" fmla="*/ 15534 w 602"/>
                <a:gd name="T61" fmla="*/ 129153 h 531"/>
                <a:gd name="T62" fmla="*/ 15534 w 602"/>
                <a:gd name="T63" fmla="*/ 129153 h 531"/>
                <a:gd name="T64" fmla="*/ 204474 w 602"/>
                <a:gd name="T65" fmla="*/ 129153 h 531"/>
                <a:gd name="T66" fmla="*/ 204474 w 602"/>
                <a:gd name="T67" fmla="*/ 129153 h 531"/>
                <a:gd name="T68" fmla="*/ 207002 w 602"/>
                <a:gd name="T69" fmla="*/ 129153 h 531"/>
                <a:gd name="T70" fmla="*/ 212060 w 602"/>
                <a:gd name="T71" fmla="*/ 149602 h 531"/>
                <a:gd name="T72" fmla="*/ 112352 w 602"/>
                <a:gd name="T73" fmla="*/ 190141 h 531"/>
                <a:gd name="T74" fmla="*/ 112352 w 602"/>
                <a:gd name="T75" fmla="*/ 190141 h 531"/>
                <a:gd name="T76" fmla="*/ 109823 w 602"/>
                <a:gd name="T77" fmla="*/ 190141 h 531"/>
                <a:gd name="T78" fmla="*/ 104766 w 602"/>
                <a:gd name="T79" fmla="*/ 190141 h 531"/>
                <a:gd name="T80" fmla="*/ 104766 w 602"/>
                <a:gd name="T81" fmla="*/ 190141 h 531"/>
                <a:gd name="T82" fmla="*/ 5419 w 602"/>
                <a:gd name="T83" fmla="*/ 149602 h 531"/>
                <a:gd name="T84" fmla="*/ 10477 w 602"/>
                <a:gd name="T85" fmla="*/ 129153 h 5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31">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bg1"/>
            </a:solidFill>
            <a:ln>
              <a:noFill/>
            </a:ln>
            <a:effectLst/>
          </p:spPr>
          <p:txBody>
            <a:bodyPr wrap="none" anchor="ctr"/>
            <a:lstStyle/>
            <a:p>
              <a:pPr>
                <a:lnSpc>
                  <a:spcPct val="120000"/>
                </a:lnSpc>
              </a:pPr>
              <a:endParaRPr lang="en-US" sz="3200">
                <a:solidFill>
                  <a:schemeClr val="bg1"/>
                </a:solidFill>
                <a:cs typeface="+mn-ea"/>
                <a:sym typeface="+mn-lt"/>
              </a:endParaRPr>
            </a:p>
          </p:txBody>
        </p:sp>
      </p:grpSp>
      <p:sp>
        <p:nvSpPr>
          <p:cNvPr id="10" name="Rounded Rectangle 5"/>
          <p:cNvSpPr/>
          <p:nvPr/>
        </p:nvSpPr>
        <p:spPr>
          <a:xfrm>
            <a:off x="6558915" y="1522200"/>
            <a:ext cx="2819400" cy="1504555"/>
          </a:xfrm>
          <a:prstGeom prst="roundRect">
            <a:avLst>
              <a:gd name="adj" fmla="val 5694"/>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grpSp>
        <p:nvGrpSpPr>
          <p:cNvPr id="11" name="Group 9"/>
          <p:cNvGrpSpPr/>
          <p:nvPr/>
        </p:nvGrpSpPr>
        <p:grpSpPr>
          <a:xfrm>
            <a:off x="7566679" y="1108358"/>
            <a:ext cx="803870" cy="803870"/>
            <a:chOff x="9029700" y="1225947"/>
            <a:chExt cx="914400" cy="914400"/>
          </a:xfrm>
        </p:grpSpPr>
        <p:sp>
          <p:nvSpPr>
            <p:cNvPr id="12" name="Rounded Rectangle 10"/>
            <p:cNvSpPr/>
            <p:nvPr/>
          </p:nvSpPr>
          <p:spPr>
            <a:xfrm>
              <a:off x="9029700" y="1225947"/>
              <a:ext cx="914400" cy="9144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solidFill>
                  <a:schemeClr val="bg1"/>
                </a:solidFill>
                <a:cs typeface="+mn-ea"/>
                <a:sym typeface="+mn-lt"/>
              </a:endParaRPr>
            </a:p>
          </p:txBody>
        </p:sp>
        <p:sp>
          <p:nvSpPr>
            <p:cNvPr id="13" name="Freeform 100"/>
            <p:cNvSpPr>
              <a:spLocks noChangeArrowheads="1"/>
            </p:cNvSpPr>
            <p:nvPr/>
          </p:nvSpPr>
          <p:spPr bwMode="auto">
            <a:xfrm>
              <a:off x="9242018" y="1422852"/>
              <a:ext cx="489764" cy="421343"/>
            </a:xfrm>
            <a:custGeom>
              <a:avLst/>
              <a:gdLst>
                <a:gd name="T0" fmla="*/ 205475 w 601"/>
                <a:gd name="T1" fmla="*/ 185379 h 517"/>
                <a:gd name="T2" fmla="*/ 0 w 601"/>
                <a:gd name="T3" fmla="*/ 174960 h 517"/>
                <a:gd name="T4" fmla="*/ 0 w 601"/>
                <a:gd name="T5" fmla="*/ 111730 h 517"/>
                <a:gd name="T6" fmla="*/ 28019 w 601"/>
                <a:gd name="T7" fmla="*/ 35567 h 517"/>
                <a:gd name="T8" fmla="*/ 35563 w 601"/>
                <a:gd name="T9" fmla="*/ 30537 h 517"/>
                <a:gd name="T10" fmla="*/ 53165 w 601"/>
                <a:gd name="T11" fmla="*/ 30537 h 517"/>
                <a:gd name="T12" fmla="*/ 86213 w 601"/>
                <a:gd name="T13" fmla="*/ 35567 h 517"/>
                <a:gd name="T14" fmla="*/ 53165 w 601"/>
                <a:gd name="T15" fmla="*/ 50656 h 517"/>
                <a:gd name="T16" fmla="*/ 43107 w 601"/>
                <a:gd name="T17" fmla="*/ 50656 h 517"/>
                <a:gd name="T18" fmla="*/ 45621 w 601"/>
                <a:gd name="T19" fmla="*/ 101312 h 517"/>
                <a:gd name="T20" fmla="*/ 55679 w 601"/>
                <a:gd name="T21" fmla="*/ 101312 h 517"/>
                <a:gd name="T22" fmla="*/ 65737 w 601"/>
                <a:gd name="T23" fmla="*/ 121790 h 517"/>
                <a:gd name="T24" fmla="*/ 147281 w 601"/>
                <a:gd name="T25" fmla="*/ 111730 h 517"/>
                <a:gd name="T26" fmla="*/ 167397 w 601"/>
                <a:gd name="T27" fmla="*/ 101312 h 517"/>
                <a:gd name="T28" fmla="*/ 190387 w 601"/>
                <a:gd name="T29" fmla="*/ 101312 h 517"/>
                <a:gd name="T30" fmla="*/ 162368 w 601"/>
                <a:gd name="T31" fmla="*/ 50656 h 517"/>
                <a:gd name="T32" fmla="*/ 126805 w 601"/>
                <a:gd name="T33" fmla="*/ 50656 h 517"/>
                <a:gd name="T34" fmla="*/ 126805 w 601"/>
                <a:gd name="T35" fmla="*/ 30537 h 517"/>
                <a:gd name="T36" fmla="*/ 162368 w 601"/>
                <a:gd name="T37" fmla="*/ 30537 h 517"/>
                <a:gd name="T38" fmla="*/ 177455 w 601"/>
                <a:gd name="T39" fmla="*/ 30537 h 517"/>
                <a:gd name="T40" fmla="*/ 215533 w 601"/>
                <a:gd name="T41" fmla="*/ 106341 h 517"/>
                <a:gd name="T42" fmla="*/ 215533 w 601"/>
                <a:gd name="T43" fmla="*/ 111730 h 517"/>
                <a:gd name="T44" fmla="*/ 215533 w 601"/>
                <a:gd name="T45" fmla="*/ 174960 h 517"/>
                <a:gd name="T46" fmla="*/ 142252 w 601"/>
                <a:gd name="T47" fmla="*/ 73649 h 517"/>
                <a:gd name="T48" fmla="*/ 136863 w 601"/>
                <a:gd name="T49" fmla="*/ 81193 h 517"/>
                <a:gd name="T50" fmla="*/ 106689 w 601"/>
                <a:gd name="T51" fmla="*/ 106341 h 517"/>
                <a:gd name="T52" fmla="*/ 76155 w 601"/>
                <a:gd name="T53" fmla="*/ 81193 h 517"/>
                <a:gd name="T54" fmla="*/ 83699 w 601"/>
                <a:gd name="T55" fmla="*/ 63230 h 517"/>
                <a:gd name="T56" fmla="*/ 96271 w 601"/>
                <a:gd name="T57" fmla="*/ 73649 h 517"/>
                <a:gd name="T58" fmla="*/ 96271 w 601"/>
                <a:gd name="T59" fmla="*/ 25148 h 517"/>
                <a:gd name="T60" fmla="*/ 106689 w 601"/>
                <a:gd name="T61" fmla="*/ 0 h 517"/>
                <a:gd name="T62" fmla="*/ 116747 w 601"/>
                <a:gd name="T63" fmla="*/ 30537 h 517"/>
                <a:gd name="T64" fmla="*/ 116747 w 601"/>
                <a:gd name="T65" fmla="*/ 73649 h 517"/>
                <a:gd name="T66" fmla="*/ 131834 w 601"/>
                <a:gd name="T67" fmla="*/ 63230 h 5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bg1"/>
            </a:solidFill>
            <a:ln>
              <a:noFill/>
            </a:ln>
            <a:effectLst/>
          </p:spPr>
          <p:txBody>
            <a:bodyPr wrap="none" anchor="ctr"/>
            <a:lstStyle/>
            <a:p>
              <a:pPr>
                <a:lnSpc>
                  <a:spcPct val="120000"/>
                </a:lnSpc>
              </a:pPr>
              <a:endParaRPr lang="en-US">
                <a:solidFill>
                  <a:schemeClr val="bg1"/>
                </a:solidFill>
                <a:cs typeface="+mn-ea"/>
                <a:sym typeface="+mn-lt"/>
              </a:endParaRPr>
            </a:p>
          </p:txBody>
        </p:sp>
      </p:grpSp>
      <p:sp>
        <p:nvSpPr>
          <p:cNvPr id="26" name="文本框 33"/>
          <p:cNvSpPr txBox="1">
            <a:spLocks noChangeArrowheads="1"/>
          </p:cNvSpPr>
          <p:nvPr/>
        </p:nvSpPr>
        <p:spPr bwMode="auto">
          <a:xfrm>
            <a:off x="2285365" y="1975485"/>
            <a:ext cx="2951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eaLnBrk="1" hangingPunct="1">
              <a:lnSpc>
                <a:spcPct val="120000"/>
              </a:lnSpc>
              <a:spcBef>
                <a:spcPct val="0"/>
              </a:spcBef>
              <a:buFontTx/>
              <a:buNone/>
            </a:pPr>
            <a:r>
              <a:rPr lang="zh-CN" altLang="en-US" b="1" dirty="0">
                <a:solidFill>
                  <a:schemeClr val="bg1"/>
                </a:solidFill>
                <a:latin typeface="+mn-lt"/>
                <a:ea typeface="+mn-ea"/>
                <a:cs typeface="+mn-ea"/>
                <a:sym typeface="+mn-lt"/>
              </a:rPr>
              <a:t>Report the incident</a:t>
            </a:r>
            <a:endParaRPr lang="zh-CN" altLang="en-US" b="1" dirty="0">
              <a:solidFill>
                <a:schemeClr val="bg1"/>
              </a:solidFill>
              <a:latin typeface="+mn-lt"/>
              <a:ea typeface="+mn-ea"/>
              <a:cs typeface="+mn-ea"/>
              <a:sym typeface="+mn-lt"/>
            </a:endParaRPr>
          </a:p>
        </p:txBody>
      </p:sp>
      <p:sp>
        <p:nvSpPr>
          <p:cNvPr id="27" name="文本框 37"/>
          <p:cNvSpPr txBox="1">
            <a:spLocks noChangeArrowheads="1"/>
          </p:cNvSpPr>
          <p:nvPr/>
        </p:nvSpPr>
        <p:spPr bwMode="auto">
          <a:xfrm>
            <a:off x="2345690" y="3314065"/>
            <a:ext cx="2820035" cy="108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defTabSz="1216660">
              <a:lnSpc>
                <a:spcPct val="120000"/>
              </a:lnSpc>
              <a:spcBef>
                <a:spcPct val="0"/>
              </a:spcBef>
              <a:buNone/>
            </a:pPr>
            <a:r>
              <a:rPr lang="en-US" altLang="zh-CN" sz="1800" dirty="0">
                <a:solidFill>
                  <a:schemeClr val="bg1"/>
                </a:solidFill>
                <a:latin typeface="+mn-lt"/>
                <a:ea typeface="+mn-ea"/>
                <a:cs typeface="+mn-ea"/>
                <a:sym typeface="+mn-lt"/>
              </a:rPr>
              <a:t>Báo cáo việc bị nhiễm ransomware cho bộ phận IT nội bộ</a:t>
            </a:r>
            <a:endParaRPr lang="en-US" altLang="zh-CN" sz="1800" dirty="0">
              <a:solidFill>
                <a:schemeClr val="bg1"/>
              </a:solidFill>
              <a:latin typeface="+mn-lt"/>
              <a:ea typeface="+mn-ea"/>
              <a:cs typeface="+mn-ea"/>
              <a:sym typeface="+mn-lt"/>
            </a:endParaRPr>
          </a:p>
        </p:txBody>
      </p:sp>
      <p:sp>
        <p:nvSpPr>
          <p:cNvPr id="30" name="文本框 33"/>
          <p:cNvSpPr txBox="1">
            <a:spLocks noChangeArrowheads="1"/>
          </p:cNvSpPr>
          <p:nvPr/>
        </p:nvSpPr>
        <p:spPr bwMode="auto">
          <a:xfrm>
            <a:off x="6697980" y="1969135"/>
            <a:ext cx="25273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eaLnBrk="1" hangingPunct="1">
              <a:lnSpc>
                <a:spcPct val="120000"/>
              </a:lnSpc>
              <a:spcBef>
                <a:spcPct val="0"/>
              </a:spcBef>
              <a:buFontTx/>
              <a:buNone/>
            </a:pPr>
            <a:r>
              <a:rPr lang="zh-CN" altLang="en-US" b="1" dirty="0">
                <a:solidFill>
                  <a:schemeClr val="bg1"/>
                </a:solidFill>
                <a:latin typeface="+mn-lt"/>
                <a:ea typeface="+mn-ea"/>
                <a:cs typeface="+mn-ea"/>
                <a:sym typeface="+mn-lt"/>
              </a:rPr>
              <a:t>Seek professional help</a:t>
            </a:r>
            <a:endParaRPr lang="zh-CN" altLang="en-US" b="1" dirty="0">
              <a:solidFill>
                <a:schemeClr val="bg1"/>
              </a:solidFill>
              <a:latin typeface="+mn-lt"/>
              <a:ea typeface="+mn-ea"/>
              <a:cs typeface="+mn-ea"/>
              <a:sym typeface="+mn-lt"/>
            </a:endParaRPr>
          </a:p>
        </p:txBody>
      </p:sp>
      <p:sp>
        <p:nvSpPr>
          <p:cNvPr id="45" name="文本框 44"/>
          <p:cNvSpPr txBox="1"/>
          <p:nvPr/>
        </p:nvSpPr>
        <p:spPr>
          <a:xfrm>
            <a:off x="953135" y="309245"/>
            <a:ext cx="5605780" cy="977265"/>
          </a:xfrm>
          <a:prstGeom prst="rect">
            <a:avLst/>
          </a:prstGeom>
          <a:noFill/>
        </p:spPr>
        <p:txBody>
          <a:bodyPr wrap="square" rtlCol="0">
            <a:spAutoFit/>
          </a:bodyPr>
          <a:lstStyle/>
          <a:p>
            <a:pPr>
              <a:lnSpc>
                <a:spcPct val="120000"/>
              </a:lnSpc>
            </a:pPr>
            <a:r>
              <a:rPr lang="vi-VN" altLang="zh-CN" b="1">
                <a:solidFill>
                  <a:schemeClr val="bg1"/>
                </a:solidFill>
                <a:cs typeface="+mn-ea"/>
                <a:sym typeface="+mn-lt"/>
              </a:rPr>
              <a:t>Giải Pháp </a:t>
            </a:r>
            <a:r>
              <a:rPr lang="en-US" altLang="vi-VN" b="1">
                <a:solidFill>
                  <a:schemeClr val="bg1"/>
                </a:solidFill>
                <a:cs typeface="+mn-ea"/>
                <a:sym typeface="+mn-lt"/>
              </a:rPr>
              <a:t>Loại Bỏ</a:t>
            </a:r>
            <a:endParaRPr lang="en-US" altLang="vi-VN" b="1">
              <a:solidFill>
                <a:schemeClr val="bg1"/>
              </a:solidFill>
              <a:cs typeface="+mn-ea"/>
              <a:sym typeface="+mn-lt"/>
            </a:endParaRPr>
          </a:p>
          <a:p>
            <a:pPr>
              <a:lnSpc>
                <a:spcPct val="120000"/>
              </a:lnSpc>
            </a:pPr>
            <a:endParaRPr lang="vi-VN" altLang="zh-CN" b="1">
              <a:solidFill>
                <a:schemeClr val="bg1"/>
              </a:solidFill>
              <a:cs typeface="+mn-ea"/>
              <a:sym typeface="+mn-lt"/>
            </a:endParaRPr>
          </a:p>
        </p:txBody>
      </p:sp>
      <p:grpSp>
        <p:nvGrpSpPr>
          <p:cNvPr id="46" name="组合 45"/>
          <p:cNvGrpSpPr/>
          <p:nvPr>
            <p:custDataLst>
              <p:tags r:id="rId1"/>
            </p:custDataLst>
          </p:nvPr>
        </p:nvGrpSpPr>
        <p:grpSpPr>
          <a:xfrm>
            <a:off x="319026" y="372249"/>
            <a:ext cx="407472" cy="407472"/>
            <a:chOff x="-1828799" y="-88608"/>
            <a:chExt cx="754743" cy="754743"/>
          </a:xfrm>
        </p:grpSpPr>
        <p:sp>
          <p:nvSpPr>
            <p:cNvPr id="47" name="椭圆 46"/>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 name="椭圆 47"/>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1" name="文本框 37"/>
          <p:cNvSpPr txBox="1">
            <a:spLocks noChangeArrowheads="1"/>
          </p:cNvSpPr>
          <p:nvPr/>
        </p:nvSpPr>
        <p:spPr bwMode="auto">
          <a:xfrm>
            <a:off x="6558915" y="3314065"/>
            <a:ext cx="2820035" cy="1419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Microsoft YaHei"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Microsoft YaHei"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Microsoft YaHei"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Microsoft YaHei" panose="020B0503020204020204" pitchFamily="34" charset="-122"/>
              </a:defRPr>
            </a:lvl9pPr>
          </a:lstStyle>
          <a:p>
            <a:pPr algn="ctr" defTabSz="1216660">
              <a:lnSpc>
                <a:spcPct val="120000"/>
              </a:lnSpc>
              <a:spcBef>
                <a:spcPct val="0"/>
              </a:spcBef>
              <a:buNone/>
            </a:pPr>
            <a:r>
              <a:rPr lang="en-US" altLang="zh-CN" sz="1800" dirty="0">
                <a:solidFill>
                  <a:schemeClr val="bg1"/>
                </a:solidFill>
                <a:latin typeface="+mn-lt"/>
                <a:ea typeface="+mn-ea"/>
                <a:cs typeface="+mn-ea"/>
                <a:sym typeface="+mn-lt"/>
              </a:rPr>
              <a:t>Tìm kiếm sự giúp đỡ từ các chuyên gia bảo mật hoặc các công ty chuyên về phục hồi dữ liệu. </a:t>
            </a:r>
            <a:endParaRPr lang="en-US" altLang="zh-CN" sz="1800" dirty="0">
              <a:solidFill>
                <a:schemeClr val="bg1"/>
              </a:solidFill>
              <a:latin typeface="+mn-lt"/>
              <a:ea typeface="+mn-ea"/>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7" name="文本框 6"/>
          <p:cNvSpPr txBox="1"/>
          <p:nvPr/>
        </p:nvSpPr>
        <p:spPr>
          <a:xfrm>
            <a:off x="4244340" y="3152775"/>
            <a:ext cx="3698240" cy="681990"/>
          </a:xfrm>
          <a:prstGeom prst="rect">
            <a:avLst/>
          </a:prstGeom>
          <a:noFill/>
        </p:spPr>
        <p:txBody>
          <a:bodyPr wrap="square" rtlCol="0">
            <a:spAutoFit/>
          </a:bodyPr>
          <a:lstStyle/>
          <a:p>
            <a:pPr algn="ctr">
              <a:lnSpc>
                <a:spcPct val="120000"/>
              </a:lnSpc>
            </a:pPr>
            <a:r>
              <a:rPr lang="vi-VN" altLang="zh-CN" sz="3200" b="1" dirty="0">
                <a:solidFill>
                  <a:schemeClr val="bg1"/>
                </a:solidFill>
                <a:cs typeface="+mn-ea"/>
                <a:sym typeface="+mn-lt"/>
              </a:rPr>
              <a:t>Thực </a:t>
            </a:r>
            <a:r>
              <a:rPr lang="vi-VN" altLang="zh-CN" sz="3200" b="1" dirty="0">
                <a:solidFill>
                  <a:schemeClr val="bg1"/>
                </a:solidFill>
                <a:cs typeface="+mn-ea"/>
                <a:sym typeface="+mn-lt"/>
              </a:rPr>
              <a:t>Nghiệm</a:t>
            </a:r>
            <a:endParaRPr lang="vi-VN" altLang="zh-CN" sz="3200" b="1" dirty="0">
              <a:solidFill>
                <a:schemeClr val="bg1"/>
              </a:solidFill>
              <a:cs typeface="+mn-ea"/>
              <a:sym typeface="+mn-lt"/>
            </a:endParaRPr>
          </a:p>
        </p:txBody>
      </p:sp>
      <p:sp>
        <p:nvSpPr>
          <p:cNvPr id="9" name="文本框 8"/>
          <p:cNvSpPr txBox="1"/>
          <p:nvPr/>
        </p:nvSpPr>
        <p:spPr>
          <a:xfrm>
            <a:off x="5039745" y="2119343"/>
            <a:ext cx="2112510" cy="1167756"/>
          </a:xfrm>
          <a:prstGeom prst="rect">
            <a:avLst/>
          </a:prstGeom>
          <a:noFill/>
        </p:spPr>
        <p:txBody>
          <a:bodyPr wrap="square" rtlCol="0">
            <a:spAutoFit/>
          </a:bodyPr>
          <a:lstStyle/>
          <a:p>
            <a:pPr algn="ctr">
              <a:lnSpc>
                <a:spcPct val="130000"/>
              </a:lnSpc>
            </a:pPr>
            <a:r>
              <a:rPr lang="en-US" altLang="zh-CN" sz="6000" b="1">
                <a:solidFill>
                  <a:schemeClr val="bg1"/>
                </a:solidFill>
                <a:latin typeface="Arial" panose="020B0604020202020204" pitchFamily="34" charset="0"/>
                <a:ea typeface="Arial" panose="020B0604020202020204" pitchFamily="34" charset="0"/>
              </a:rPr>
              <a:t>03</a:t>
            </a:r>
            <a:endParaRPr lang="zh-CN" altLang="en-US" sz="60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892175" y="200025"/>
            <a:ext cx="3314065" cy="534035"/>
          </a:xfrm>
          <a:prstGeom prst="rect">
            <a:avLst/>
          </a:prstGeom>
          <a:noFill/>
        </p:spPr>
        <p:txBody>
          <a:bodyPr wrap="square" rtlCol="0">
            <a:spAutoFit/>
          </a:bodyPr>
          <a:lstStyle/>
          <a:p>
            <a:pPr>
              <a:lnSpc>
                <a:spcPct val="120000"/>
              </a:lnSpc>
            </a:pPr>
            <a:r>
              <a:rPr lang="vi-VN" altLang="zh-CN" b="1" dirty="0">
                <a:solidFill>
                  <a:schemeClr val="bg1"/>
                </a:solidFill>
                <a:cs typeface="+mn-ea"/>
                <a:sym typeface="+mn-lt"/>
              </a:rPr>
              <a:t>Ransomeware.</a:t>
            </a:r>
            <a:r>
              <a:rPr lang="vi-VN" altLang="zh-CN" b="1" dirty="0">
                <a:solidFill>
                  <a:schemeClr val="bg1"/>
                </a:solidFill>
                <a:cs typeface="+mn-ea"/>
                <a:sym typeface="+mn-lt"/>
              </a:rPr>
              <a:t>py</a:t>
            </a:r>
            <a:endParaRPr lang="vi-VN" altLang="zh-CN" b="1" dirty="0">
              <a:solidFill>
                <a:schemeClr val="bg1"/>
              </a:solidFill>
              <a:cs typeface="+mn-ea"/>
              <a:sym typeface="+mn-lt"/>
            </a:endParaRPr>
          </a:p>
        </p:txBody>
      </p:sp>
      <p:grpSp>
        <p:nvGrpSpPr>
          <p:cNvPr id="35" name="组合 34"/>
          <p:cNvGrpSpPr/>
          <p:nvPr>
            <p:custDataLst>
              <p:tags r:id="rId1"/>
            </p:custDataLst>
          </p:nvPr>
        </p:nvGrpSpPr>
        <p:grpSpPr>
          <a:xfrm>
            <a:off x="319026" y="372249"/>
            <a:ext cx="407472" cy="407472"/>
            <a:chOff x="-1828799" y="-88608"/>
            <a:chExt cx="754743" cy="754743"/>
          </a:xfrm>
        </p:grpSpPr>
        <p:sp>
          <p:nvSpPr>
            <p:cNvPr id="36" name="椭圆 35"/>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9" name="文本框 40"/>
          <p:cNvSpPr txBox="1"/>
          <p:nvPr/>
        </p:nvSpPr>
        <p:spPr>
          <a:xfrm>
            <a:off x="135255" y="1070610"/>
            <a:ext cx="3314065" cy="534035"/>
          </a:xfrm>
          <a:prstGeom prst="rect">
            <a:avLst/>
          </a:prstGeom>
          <a:noFill/>
        </p:spPr>
        <p:txBody>
          <a:bodyPr wrap="square" rtlCol="0">
            <a:spAutoFit/>
          </a:bodyPr>
          <a:p>
            <a:pPr>
              <a:lnSpc>
                <a:spcPct val="120000"/>
              </a:lnSpc>
            </a:pPr>
            <a:r>
              <a:rPr lang="vi-VN" altLang="zh-CN" b="1" dirty="0">
                <a:solidFill>
                  <a:schemeClr val="bg1"/>
                </a:solidFill>
                <a:cs typeface="+mn-ea"/>
                <a:sym typeface="+mn-lt"/>
              </a:rPr>
              <a:t>Code Mã </a:t>
            </a:r>
            <a:r>
              <a:rPr lang="vi-VN" altLang="zh-CN" b="1" dirty="0">
                <a:solidFill>
                  <a:schemeClr val="bg1"/>
                </a:solidFill>
                <a:cs typeface="+mn-ea"/>
                <a:sym typeface="+mn-lt"/>
              </a:rPr>
              <a:t>Hóa</a:t>
            </a:r>
            <a:endParaRPr lang="vi-VN" altLang="zh-CN" b="1" dirty="0">
              <a:solidFill>
                <a:schemeClr val="bg1"/>
              </a:solidFill>
              <a:cs typeface="+mn-ea"/>
              <a:sym typeface="+mn-lt"/>
            </a:endParaRPr>
          </a:p>
        </p:txBody>
      </p:sp>
      <p:pic>
        <p:nvPicPr>
          <p:cNvPr id="25" name="Picture 1"/>
          <p:cNvPicPr>
            <a:picLocks noChangeAspect="1"/>
          </p:cNvPicPr>
          <p:nvPr>
            <p:ph type="pic" sz="quarter" idx="10"/>
          </p:nvPr>
        </p:nvPicPr>
        <p:blipFill>
          <a:blip r:embed="rId2"/>
          <a:stretch>
            <a:fillRect/>
          </a:stretch>
        </p:blipFill>
        <p:spPr>
          <a:xfrm>
            <a:off x="2522855" y="1070610"/>
            <a:ext cx="3641725" cy="5502275"/>
          </a:xfrm>
          <a:prstGeom prst="rect">
            <a:avLst/>
          </a:prstGeom>
          <a:noFill/>
          <a:ln>
            <a:noFill/>
          </a:ln>
        </p:spPr>
      </p:pic>
      <p:pic>
        <p:nvPicPr>
          <p:cNvPr id="31" name="Picture 2"/>
          <p:cNvPicPr>
            <a:picLocks noChangeAspect="1"/>
          </p:cNvPicPr>
          <p:nvPr/>
        </p:nvPicPr>
        <p:blipFill>
          <a:blip r:embed="rId3"/>
          <a:stretch>
            <a:fillRect/>
          </a:stretch>
        </p:blipFill>
        <p:spPr>
          <a:xfrm>
            <a:off x="6676390" y="1070610"/>
            <a:ext cx="5106035" cy="54102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871855" y="309245"/>
            <a:ext cx="3314065" cy="534035"/>
          </a:xfrm>
          <a:prstGeom prst="rect">
            <a:avLst/>
          </a:prstGeom>
          <a:noFill/>
        </p:spPr>
        <p:txBody>
          <a:bodyPr wrap="square" rtlCol="0">
            <a:spAutoFit/>
          </a:bodyPr>
          <a:lstStyle/>
          <a:p>
            <a:pPr>
              <a:lnSpc>
                <a:spcPct val="120000"/>
              </a:lnSpc>
            </a:pPr>
            <a:r>
              <a:rPr lang="vi-VN" altLang="zh-CN" b="1" dirty="0">
                <a:solidFill>
                  <a:schemeClr val="bg1"/>
                </a:solidFill>
                <a:cs typeface="+mn-ea"/>
                <a:sym typeface="+mn-lt"/>
              </a:rPr>
              <a:t>Ransomeware.</a:t>
            </a:r>
            <a:r>
              <a:rPr lang="vi-VN" altLang="zh-CN" b="1" dirty="0">
                <a:solidFill>
                  <a:schemeClr val="bg1"/>
                </a:solidFill>
                <a:cs typeface="+mn-ea"/>
                <a:sym typeface="+mn-lt"/>
              </a:rPr>
              <a:t>py</a:t>
            </a:r>
            <a:endParaRPr lang="vi-VN" altLang="zh-CN" b="1" dirty="0">
              <a:solidFill>
                <a:schemeClr val="bg1"/>
              </a:solidFill>
              <a:cs typeface="+mn-ea"/>
              <a:sym typeface="+mn-lt"/>
            </a:endParaRPr>
          </a:p>
        </p:txBody>
      </p:sp>
      <p:grpSp>
        <p:nvGrpSpPr>
          <p:cNvPr id="35" name="组合 34"/>
          <p:cNvGrpSpPr/>
          <p:nvPr>
            <p:custDataLst>
              <p:tags r:id="rId1"/>
            </p:custDataLst>
          </p:nvPr>
        </p:nvGrpSpPr>
        <p:grpSpPr>
          <a:xfrm>
            <a:off x="319026" y="372249"/>
            <a:ext cx="407472" cy="407472"/>
            <a:chOff x="-1828799" y="-88608"/>
            <a:chExt cx="754743" cy="754743"/>
          </a:xfrm>
        </p:grpSpPr>
        <p:sp>
          <p:nvSpPr>
            <p:cNvPr id="36" name="椭圆 35"/>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9" name="文本框 40"/>
          <p:cNvSpPr txBox="1"/>
          <p:nvPr/>
        </p:nvSpPr>
        <p:spPr>
          <a:xfrm>
            <a:off x="135255" y="1070610"/>
            <a:ext cx="3314065" cy="534035"/>
          </a:xfrm>
          <a:prstGeom prst="rect">
            <a:avLst/>
          </a:prstGeom>
          <a:noFill/>
        </p:spPr>
        <p:txBody>
          <a:bodyPr wrap="square" rtlCol="0">
            <a:spAutoFit/>
          </a:bodyPr>
          <a:p>
            <a:pPr>
              <a:lnSpc>
                <a:spcPct val="120000"/>
              </a:lnSpc>
            </a:pPr>
            <a:r>
              <a:rPr lang="vi-VN" altLang="zh-CN" b="1" dirty="0">
                <a:solidFill>
                  <a:schemeClr val="bg1"/>
                </a:solidFill>
                <a:cs typeface="+mn-ea"/>
                <a:sym typeface="+mn-lt"/>
              </a:rPr>
              <a:t>Code Gi</a:t>
            </a:r>
            <a:r>
              <a:rPr lang="vi-VN" altLang="zh-CN" b="1" dirty="0">
                <a:solidFill>
                  <a:schemeClr val="bg1"/>
                </a:solidFill>
                <a:cs typeface="+mn-ea"/>
                <a:sym typeface="+mn-lt"/>
              </a:rPr>
              <a:t>ải </a:t>
            </a:r>
            <a:r>
              <a:rPr lang="vi-VN" altLang="zh-CN" b="1" dirty="0">
                <a:solidFill>
                  <a:schemeClr val="bg1"/>
                </a:solidFill>
                <a:cs typeface="+mn-ea"/>
                <a:sym typeface="+mn-lt"/>
              </a:rPr>
              <a:t>Hóa</a:t>
            </a:r>
            <a:endParaRPr lang="vi-VN" altLang="zh-CN" b="1" dirty="0">
              <a:solidFill>
                <a:schemeClr val="bg1"/>
              </a:solidFill>
              <a:cs typeface="+mn-ea"/>
              <a:sym typeface="+mn-lt"/>
            </a:endParaRPr>
          </a:p>
        </p:txBody>
      </p:sp>
      <p:pic>
        <p:nvPicPr>
          <p:cNvPr id="7" name="Picture 3"/>
          <p:cNvPicPr>
            <a:picLocks noChangeAspect="1"/>
          </p:cNvPicPr>
          <p:nvPr>
            <p:ph type="pic" sz="quarter" idx="10"/>
          </p:nvPr>
        </p:nvPicPr>
        <p:blipFill>
          <a:blip r:embed="rId2"/>
          <a:stretch>
            <a:fillRect/>
          </a:stretch>
        </p:blipFill>
        <p:spPr>
          <a:xfrm>
            <a:off x="2762250" y="1273810"/>
            <a:ext cx="3521075" cy="5415280"/>
          </a:xfrm>
          <a:prstGeom prst="rect">
            <a:avLst/>
          </a:prstGeom>
          <a:noFill/>
          <a:ln>
            <a:noFill/>
          </a:ln>
        </p:spPr>
      </p:pic>
      <p:pic>
        <p:nvPicPr>
          <p:cNvPr id="8" name="Picture 4"/>
          <p:cNvPicPr>
            <a:picLocks noChangeAspect="1"/>
          </p:cNvPicPr>
          <p:nvPr/>
        </p:nvPicPr>
        <p:blipFill>
          <a:blip r:embed="rId3"/>
          <a:stretch>
            <a:fillRect/>
          </a:stretch>
        </p:blipFill>
        <p:spPr>
          <a:xfrm>
            <a:off x="7470775" y="1167765"/>
            <a:ext cx="3830320" cy="55213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892175" y="308610"/>
            <a:ext cx="7742555" cy="534035"/>
          </a:xfrm>
          <a:prstGeom prst="rect">
            <a:avLst/>
          </a:prstGeom>
          <a:noFill/>
        </p:spPr>
        <p:txBody>
          <a:bodyPr wrap="square" rtlCol="0">
            <a:spAutoFit/>
          </a:bodyPr>
          <a:lstStyle/>
          <a:p>
            <a:pPr>
              <a:lnSpc>
                <a:spcPct val="120000"/>
              </a:lnSpc>
            </a:pPr>
            <a:r>
              <a:rPr lang="vi-VN" altLang="zh-CN" b="1" dirty="0">
                <a:solidFill>
                  <a:schemeClr val="bg1"/>
                </a:solidFill>
                <a:cs typeface="+mn-ea"/>
                <a:sym typeface="+mn-lt"/>
              </a:rPr>
              <a:t>Kịch bản : Lừa Người dùng từ web lừa </a:t>
            </a:r>
            <a:r>
              <a:rPr lang="vi-VN" altLang="zh-CN" b="1" dirty="0">
                <a:solidFill>
                  <a:schemeClr val="bg1"/>
                </a:solidFill>
                <a:cs typeface="+mn-ea"/>
                <a:sym typeface="+mn-lt"/>
              </a:rPr>
              <a:t>đảo </a:t>
            </a:r>
            <a:endParaRPr lang="vi-VN" altLang="zh-CN" b="1" dirty="0">
              <a:solidFill>
                <a:schemeClr val="bg1"/>
              </a:solidFill>
              <a:cs typeface="+mn-ea"/>
              <a:sym typeface="+mn-lt"/>
            </a:endParaRPr>
          </a:p>
        </p:txBody>
      </p:sp>
      <p:grpSp>
        <p:nvGrpSpPr>
          <p:cNvPr id="35" name="组合 34"/>
          <p:cNvGrpSpPr/>
          <p:nvPr>
            <p:custDataLst>
              <p:tags r:id="rId1"/>
            </p:custDataLst>
          </p:nvPr>
        </p:nvGrpSpPr>
        <p:grpSpPr>
          <a:xfrm>
            <a:off x="319026" y="372249"/>
            <a:ext cx="407472" cy="407472"/>
            <a:chOff x="-1828799" y="-88608"/>
            <a:chExt cx="754743" cy="754743"/>
          </a:xfrm>
        </p:grpSpPr>
        <p:sp>
          <p:nvSpPr>
            <p:cNvPr id="36" name="椭圆 35"/>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3" name="Picture 16"/>
          <p:cNvPicPr>
            <a:picLocks noChangeAspect="1"/>
          </p:cNvPicPr>
          <p:nvPr>
            <p:ph type="pic" sz="quarter" idx="10"/>
          </p:nvPr>
        </p:nvPicPr>
        <p:blipFill>
          <a:blip r:embed="rId2"/>
          <a:stretch>
            <a:fillRect/>
          </a:stretch>
        </p:blipFill>
        <p:spPr>
          <a:xfrm>
            <a:off x="892175" y="1316355"/>
            <a:ext cx="9885680" cy="48634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892175" y="309245"/>
            <a:ext cx="7742555" cy="534035"/>
          </a:xfrm>
          <a:prstGeom prst="rect">
            <a:avLst/>
          </a:prstGeom>
          <a:noFill/>
        </p:spPr>
        <p:txBody>
          <a:bodyPr wrap="square" rtlCol="0">
            <a:spAutoFit/>
          </a:bodyPr>
          <a:lstStyle/>
          <a:p>
            <a:pPr>
              <a:lnSpc>
                <a:spcPct val="120000"/>
              </a:lnSpc>
            </a:pPr>
            <a:r>
              <a:rPr lang="vi-VN" altLang="zh-CN" b="1" dirty="0">
                <a:solidFill>
                  <a:schemeClr val="bg1"/>
                </a:solidFill>
                <a:cs typeface="+mn-ea"/>
                <a:sym typeface="+mn-lt"/>
              </a:rPr>
              <a:t>Kịch bản : Lừa Người dùng từ web lừa </a:t>
            </a:r>
            <a:r>
              <a:rPr lang="vi-VN" altLang="zh-CN" b="1" dirty="0">
                <a:solidFill>
                  <a:schemeClr val="bg1"/>
                </a:solidFill>
                <a:cs typeface="+mn-ea"/>
                <a:sym typeface="+mn-lt"/>
              </a:rPr>
              <a:t>đảo </a:t>
            </a:r>
            <a:endParaRPr lang="vi-VN" altLang="zh-CN" b="1" dirty="0">
              <a:solidFill>
                <a:schemeClr val="bg1"/>
              </a:solidFill>
              <a:cs typeface="+mn-ea"/>
              <a:sym typeface="+mn-lt"/>
            </a:endParaRPr>
          </a:p>
        </p:txBody>
      </p:sp>
      <p:grpSp>
        <p:nvGrpSpPr>
          <p:cNvPr id="35" name="组合 34"/>
          <p:cNvGrpSpPr/>
          <p:nvPr>
            <p:custDataLst>
              <p:tags r:id="rId1"/>
            </p:custDataLst>
          </p:nvPr>
        </p:nvGrpSpPr>
        <p:grpSpPr>
          <a:xfrm>
            <a:off x="319026" y="372249"/>
            <a:ext cx="407472" cy="407472"/>
            <a:chOff x="-1828799" y="-88608"/>
            <a:chExt cx="754743" cy="754743"/>
          </a:xfrm>
        </p:grpSpPr>
        <p:sp>
          <p:nvSpPr>
            <p:cNvPr id="36" name="椭圆 35"/>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68" name="Picture 7"/>
          <p:cNvPicPr>
            <a:picLocks noChangeAspect="1"/>
          </p:cNvPicPr>
          <p:nvPr>
            <p:ph type="pic" sz="quarter" idx="10"/>
          </p:nvPr>
        </p:nvPicPr>
        <p:blipFill>
          <a:blip r:embed="rId2"/>
          <a:stretch>
            <a:fillRect/>
          </a:stretch>
        </p:blipFill>
        <p:spPr>
          <a:xfrm>
            <a:off x="647065" y="1042035"/>
            <a:ext cx="10898505" cy="4301490"/>
          </a:xfrm>
          <a:prstGeom prst="rect">
            <a:avLst/>
          </a:prstGeom>
          <a:noFill/>
          <a:ln>
            <a:noFill/>
          </a:ln>
        </p:spPr>
      </p:pic>
      <p:sp>
        <p:nvSpPr>
          <p:cNvPr id="4" name="文本框 40"/>
          <p:cNvSpPr txBox="1"/>
          <p:nvPr/>
        </p:nvSpPr>
        <p:spPr>
          <a:xfrm>
            <a:off x="2225040" y="5605780"/>
            <a:ext cx="7742555" cy="977265"/>
          </a:xfrm>
          <a:prstGeom prst="rect">
            <a:avLst/>
          </a:prstGeom>
          <a:noFill/>
        </p:spPr>
        <p:txBody>
          <a:bodyPr wrap="square" rtlCol="0">
            <a:spAutoFit/>
          </a:bodyPr>
          <a:p>
            <a:pPr algn="ctr">
              <a:lnSpc>
                <a:spcPct val="120000"/>
              </a:lnSpc>
            </a:pPr>
            <a:r>
              <a:rPr lang="vi-VN" altLang="zh-CN" b="1" dirty="0">
                <a:solidFill>
                  <a:schemeClr val="bg1"/>
                </a:solidFill>
                <a:cs typeface="+mn-ea"/>
                <a:sym typeface="+mn-lt"/>
              </a:rPr>
              <a:t>Các file sau khi nạn nhân thực hiện tải xuống và chạy mã </a:t>
            </a:r>
            <a:r>
              <a:rPr lang="vi-VN" altLang="zh-CN" b="1" dirty="0">
                <a:solidFill>
                  <a:schemeClr val="bg1"/>
                </a:solidFill>
                <a:cs typeface="+mn-ea"/>
                <a:sym typeface="+mn-lt"/>
              </a:rPr>
              <a:t>độc</a:t>
            </a:r>
            <a:endParaRPr lang="vi-VN" altLang="zh-CN" b="1"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892175" y="200025"/>
            <a:ext cx="7742555" cy="534035"/>
          </a:xfrm>
          <a:prstGeom prst="rect">
            <a:avLst/>
          </a:prstGeom>
          <a:noFill/>
        </p:spPr>
        <p:txBody>
          <a:bodyPr wrap="square" rtlCol="0">
            <a:spAutoFit/>
          </a:bodyPr>
          <a:lstStyle/>
          <a:p>
            <a:pPr>
              <a:lnSpc>
                <a:spcPct val="120000"/>
              </a:lnSpc>
            </a:pPr>
            <a:r>
              <a:rPr lang="vi-VN" altLang="zh-CN" b="1" dirty="0">
                <a:solidFill>
                  <a:schemeClr val="bg1"/>
                </a:solidFill>
                <a:cs typeface="+mn-ea"/>
                <a:sym typeface="+mn-lt"/>
              </a:rPr>
              <a:t>Kịch bản : Gửi mail chứa mã độc</a:t>
            </a:r>
            <a:endParaRPr lang="vi-VN" altLang="zh-CN" b="1" dirty="0">
              <a:solidFill>
                <a:schemeClr val="bg1"/>
              </a:solidFill>
              <a:cs typeface="+mn-ea"/>
              <a:sym typeface="+mn-lt"/>
            </a:endParaRPr>
          </a:p>
        </p:txBody>
      </p:sp>
      <p:grpSp>
        <p:nvGrpSpPr>
          <p:cNvPr id="35" name="组合 34"/>
          <p:cNvGrpSpPr/>
          <p:nvPr>
            <p:custDataLst>
              <p:tags r:id="rId1"/>
            </p:custDataLst>
          </p:nvPr>
        </p:nvGrpSpPr>
        <p:grpSpPr>
          <a:xfrm>
            <a:off x="319026" y="372249"/>
            <a:ext cx="407472" cy="407472"/>
            <a:chOff x="-1828799" y="-88608"/>
            <a:chExt cx="754743" cy="754743"/>
          </a:xfrm>
        </p:grpSpPr>
        <p:sp>
          <p:nvSpPr>
            <p:cNvPr id="36" name="椭圆 35"/>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 name="文本框 40"/>
          <p:cNvSpPr txBox="1"/>
          <p:nvPr/>
        </p:nvSpPr>
        <p:spPr>
          <a:xfrm>
            <a:off x="2225040" y="5803265"/>
            <a:ext cx="7742555" cy="534035"/>
          </a:xfrm>
          <a:prstGeom prst="rect">
            <a:avLst/>
          </a:prstGeom>
          <a:noFill/>
        </p:spPr>
        <p:txBody>
          <a:bodyPr wrap="square" rtlCol="0">
            <a:spAutoFit/>
          </a:bodyPr>
          <a:p>
            <a:pPr algn="ctr">
              <a:lnSpc>
                <a:spcPct val="120000"/>
              </a:lnSpc>
            </a:pPr>
            <a:r>
              <a:rPr lang="vi-VN" altLang="zh-CN" b="1" dirty="0">
                <a:solidFill>
                  <a:schemeClr val="bg1"/>
                </a:solidFill>
                <a:cs typeface="+mn-ea"/>
                <a:sym typeface="+mn-lt"/>
              </a:rPr>
              <a:t>Thực hiện gửi mail chứa mã độc cho nạn nhâ</a:t>
            </a:r>
            <a:r>
              <a:rPr lang="vi-VN" altLang="zh-CN" b="1" dirty="0">
                <a:solidFill>
                  <a:schemeClr val="bg1"/>
                </a:solidFill>
                <a:cs typeface="+mn-ea"/>
                <a:sym typeface="+mn-lt"/>
              </a:rPr>
              <a:t>n</a:t>
            </a:r>
            <a:endParaRPr lang="vi-VN" altLang="zh-CN" b="1" dirty="0">
              <a:solidFill>
                <a:schemeClr val="bg1"/>
              </a:solidFill>
              <a:cs typeface="+mn-ea"/>
              <a:sym typeface="+mn-lt"/>
            </a:endParaRPr>
          </a:p>
        </p:txBody>
      </p:sp>
      <p:pic>
        <p:nvPicPr>
          <p:cNvPr id="3" name="Picture Placeholder 2"/>
          <p:cNvPicPr>
            <a:picLocks noChangeAspect="1"/>
          </p:cNvPicPr>
          <p:nvPr>
            <p:ph type="pic" sz="quarter" idx="10"/>
          </p:nvPr>
        </p:nvPicPr>
        <p:blipFill>
          <a:blip r:embed="rId2"/>
          <a:stretch>
            <a:fillRect/>
          </a:stretch>
        </p:blipFill>
        <p:spPr>
          <a:xfrm>
            <a:off x="1918970" y="1144270"/>
            <a:ext cx="8354695" cy="45688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2" name="文本框 31"/>
          <p:cNvSpPr txBox="1"/>
          <p:nvPr/>
        </p:nvSpPr>
        <p:spPr>
          <a:xfrm>
            <a:off x="1958227" y="2108304"/>
            <a:ext cx="2489200" cy="460375"/>
          </a:xfrm>
          <a:prstGeom prst="rect">
            <a:avLst/>
          </a:prstGeom>
          <a:noFill/>
        </p:spPr>
        <p:txBody>
          <a:bodyPr wrap="square" rtlCol="0">
            <a:spAutoFit/>
          </a:bodyPr>
          <a:lstStyle/>
          <a:p>
            <a:pPr>
              <a:lnSpc>
                <a:spcPct val="120000"/>
              </a:lnSpc>
            </a:pPr>
            <a:r>
              <a:rPr lang="vi-VN" altLang="zh-CN" sz="2000" b="1" dirty="0">
                <a:solidFill>
                  <a:schemeClr val="bg1"/>
                </a:solidFill>
                <a:latin typeface="Arial" panose="020B0604020202020204" pitchFamily="34" charset="0"/>
                <a:cs typeface="Arial" panose="020B0604020202020204" pitchFamily="34" charset="0"/>
                <a:sym typeface="+mn-lt"/>
              </a:rPr>
              <a:t>Giới Th</a:t>
            </a:r>
            <a:r>
              <a:rPr lang="vi-VN" altLang="zh-CN" sz="2000" b="1" dirty="0">
                <a:solidFill>
                  <a:schemeClr val="bg1"/>
                </a:solidFill>
                <a:latin typeface="Arial" panose="020B0604020202020204" pitchFamily="34" charset="0"/>
                <a:cs typeface="Arial" panose="020B0604020202020204" pitchFamily="34" charset="0"/>
                <a:sym typeface="+mn-lt"/>
              </a:rPr>
              <a:t>iệu</a:t>
            </a:r>
            <a:endParaRPr lang="vi-VN" altLang="zh-CN" sz="2000" b="1" dirty="0">
              <a:solidFill>
                <a:schemeClr val="bg1"/>
              </a:solidFill>
              <a:latin typeface="Arial" panose="020B0604020202020204" pitchFamily="34" charset="0"/>
              <a:cs typeface="Arial" panose="020B0604020202020204" pitchFamily="34" charset="0"/>
              <a:sym typeface="+mn-lt"/>
            </a:endParaRPr>
          </a:p>
        </p:txBody>
      </p:sp>
      <p:sp>
        <p:nvSpPr>
          <p:cNvPr id="39" name="文本框 38"/>
          <p:cNvSpPr txBox="1"/>
          <p:nvPr/>
        </p:nvSpPr>
        <p:spPr>
          <a:xfrm>
            <a:off x="1954530" y="3244215"/>
            <a:ext cx="4267835" cy="460375"/>
          </a:xfrm>
          <a:prstGeom prst="rect">
            <a:avLst/>
          </a:prstGeom>
          <a:noFill/>
        </p:spPr>
        <p:txBody>
          <a:bodyPr wrap="square" rtlCol="0">
            <a:spAutoFit/>
          </a:bodyPr>
          <a:lstStyle/>
          <a:p>
            <a:pPr>
              <a:lnSpc>
                <a:spcPct val="120000"/>
              </a:lnSpc>
            </a:pPr>
            <a:r>
              <a:rPr lang="vi-VN" altLang="zh-CN" sz="2000" b="1">
                <a:solidFill>
                  <a:schemeClr val="bg1"/>
                </a:solidFill>
                <a:latin typeface="Arial" panose="020B0604020202020204" pitchFamily="34" charset="0"/>
                <a:cs typeface="Arial" panose="020B0604020202020204" pitchFamily="34" charset="0"/>
                <a:sym typeface="+mn-lt"/>
              </a:rPr>
              <a:t>Giải Pháp Phòng </a:t>
            </a:r>
            <a:r>
              <a:rPr lang="vi-VN" altLang="zh-CN" sz="2000" b="1">
                <a:solidFill>
                  <a:schemeClr val="bg1"/>
                </a:solidFill>
                <a:latin typeface="Arial" panose="020B0604020202020204" pitchFamily="34" charset="0"/>
                <a:cs typeface="Arial" panose="020B0604020202020204" pitchFamily="34" charset="0"/>
                <a:sym typeface="+mn-lt"/>
              </a:rPr>
              <a:t>Chống </a:t>
            </a:r>
            <a:endParaRPr lang="vi-VN" altLang="zh-CN" sz="2000" b="1">
              <a:solidFill>
                <a:schemeClr val="bg1"/>
              </a:solidFill>
              <a:latin typeface="Arial" panose="020B0604020202020204" pitchFamily="34" charset="0"/>
              <a:cs typeface="Arial" panose="020B0604020202020204" pitchFamily="34" charset="0"/>
              <a:sym typeface="+mn-lt"/>
            </a:endParaRPr>
          </a:p>
        </p:txBody>
      </p:sp>
      <p:grpSp>
        <p:nvGrpSpPr>
          <p:cNvPr id="59" name="组合 58"/>
          <p:cNvGrpSpPr/>
          <p:nvPr/>
        </p:nvGrpSpPr>
        <p:grpSpPr>
          <a:xfrm>
            <a:off x="670970" y="569656"/>
            <a:ext cx="1558290" cy="5406412"/>
            <a:chOff x="670970" y="626806"/>
            <a:chExt cx="1558290" cy="5406412"/>
          </a:xfrm>
        </p:grpSpPr>
        <p:cxnSp>
          <p:nvCxnSpPr>
            <p:cNvPr id="60" name="直接连接符 59"/>
            <p:cNvCxnSpPr>
              <a:stCxn id="70" idx="4"/>
            </p:cNvCxnSpPr>
            <p:nvPr/>
          </p:nvCxnSpPr>
          <p:spPr>
            <a:xfrm>
              <a:off x="1439795" y="1636136"/>
              <a:ext cx="0" cy="405658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1240677" y="2186179"/>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Arial" panose="020B0604020202020204" pitchFamily="34" charset="0"/>
                <a:cs typeface="Arial" panose="020B0604020202020204" pitchFamily="34" charset="0"/>
                <a:sym typeface="+mn-lt"/>
              </a:endParaRPr>
            </a:p>
          </p:txBody>
        </p:sp>
        <p:sp>
          <p:nvSpPr>
            <p:cNvPr id="62" name="文本框 61"/>
            <p:cNvSpPr txBox="1"/>
            <p:nvPr/>
          </p:nvSpPr>
          <p:spPr>
            <a:xfrm>
              <a:off x="1220371" y="2124977"/>
              <a:ext cx="439964" cy="494431"/>
            </a:xfrm>
            <a:prstGeom prst="rect">
              <a:avLst/>
            </a:prstGeom>
            <a:noFill/>
            <a:ln>
              <a:noFill/>
            </a:ln>
          </p:spPr>
          <p:txBody>
            <a:bodyPr wrap="square" rtlCol="0">
              <a:spAutoFit/>
            </a:bodyPr>
            <a:lstStyle/>
            <a:p>
              <a:pPr algn="ctr">
                <a:lnSpc>
                  <a:spcPct val="120000"/>
                </a:lnSpc>
              </a:pPr>
              <a:r>
                <a:rPr lang="en-US" altLang="zh-CN" b="1">
                  <a:solidFill>
                    <a:srgbClr val="142233"/>
                  </a:solidFill>
                  <a:latin typeface="Arial" panose="020B0604020202020204" pitchFamily="34" charset="0"/>
                  <a:cs typeface="Arial" panose="020B0604020202020204" pitchFamily="34" charset="0"/>
                  <a:sym typeface="+mn-lt"/>
                </a:rPr>
                <a:t>1</a:t>
              </a:r>
              <a:endParaRPr lang="en-US" altLang="zh-CN" b="1" dirty="0">
                <a:solidFill>
                  <a:srgbClr val="142233"/>
                </a:solidFill>
                <a:latin typeface="Arial" panose="020B0604020202020204" pitchFamily="34" charset="0"/>
                <a:cs typeface="Arial" panose="020B0604020202020204" pitchFamily="34" charset="0"/>
                <a:sym typeface="+mn-lt"/>
              </a:endParaRPr>
            </a:p>
          </p:txBody>
        </p:sp>
        <p:sp>
          <p:nvSpPr>
            <p:cNvPr id="63" name="椭圆 62"/>
            <p:cNvSpPr/>
            <p:nvPr/>
          </p:nvSpPr>
          <p:spPr>
            <a:xfrm>
              <a:off x="1240677" y="3323816"/>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Arial" panose="020B0604020202020204" pitchFamily="34" charset="0"/>
                <a:cs typeface="Arial" panose="020B0604020202020204" pitchFamily="34" charset="0"/>
                <a:sym typeface="+mn-lt"/>
              </a:endParaRPr>
            </a:p>
          </p:txBody>
        </p:sp>
        <p:sp>
          <p:nvSpPr>
            <p:cNvPr id="64" name="文本框 63"/>
            <p:cNvSpPr txBox="1"/>
            <p:nvPr/>
          </p:nvSpPr>
          <p:spPr>
            <a:xfrm>
              <a:off x="1220371" y="3262614"/>
              <a:ext cx="439964" cy="494431"/>
            </a:xfrm>
            <a:prstGeom prst="rect">
              <a:avLst/>
            </a:prstGeom>
            <a:noFill/>
            <a:ln>
              <a:noFill/>
            </a:ln>
          </p:spPr>
          <p:txBody>
            <a:bodyPr wrap="square" rtlCol="0">
              <a:spAutoFit/>
            </a:bodyPr>
            <a:lstStyle/>
            <a:p>
              <a:pPr algn="ctr">
                <a:lnSpc>
                  <a:spcPct val="120000"/>
                </a:lnSpc>
              </a:pPr>
              <a:r>
                <a:rPr lang="en-US" altLang="zh-CN" b="1">
                  <a:solidFill>
                    <a:srgbClr val="142233"/>
                  </a:solidFill>
                  <a:latin typeface="Arial" panose="020B0604020202020204" pitchFamily="34" charset="0"/>
                  <a:cs typeface="Arial" panose="020B0604020202020204" pitchFamily="34" charset="0"/>
                  <a:sym typeface="+mn-lt"/>
                </a:rPr>
                <a:t>2</a:t>
              </a:r>
              <a:endParaRPr lang="en-US" altLang="zh-CN" b="1" dirty="0">
                <a:solidFill>
                  <a:srgbClr val="142233"/>
                </a:solidFill>
                <a:latin typeface="Arial" panose="020B0604020202020204" pitchFamily="34" charset="0"/>
                <a:cs typeface="Arial" panose="020B0604020202020204" pitchFamily="34" charset="0"/>
                <a:sym typeface="+mn-lt"/>
              </a:endParaRPr>
            </a:p>
          </p:txBody>
        </p:sp>
        <p:sp>
          <p:nvSpPr>
            <p:cNvPr id="65" name="椭圆 64"/>
            <p:cNvSpPr/>
            <p:nvPr/>
          </p:nvSpPr>
          <p:spPr>
            <a:xfrm>
              <a:off x="1240677" y="4502672"/>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Arial" panose="020B0604020202020204" pitchFamily="34" charset="0"/>
                <a:cs typeface="Arial" panose="020B0604020202020204" pitchFamily="34" charset="0"/>
                <a:sym typeface="+mn-lt"/>
              </a:endParaRPr>
            </a:p>
          </p:txBody>
        </p:sp>
        <p:sp>
          <p:nvSpPr>
            <p:cNvPr id="66" name="文本框 65"/>
            <p:cNvSpPr txBox="1"/>
            <p:nvPr/>
          </p:nvSpPr>
          <p:spPr>
            <a:xfrm>
              <a:off x="1220371" y="4441470"/>
              <a:ext cx="439964" cy="494431"/>
            </a:xfrm>
            <a:prstGeom prst="rect">
              <a:avLst/>
            </a:prstGeom>
            <a:noFill/>
            <a:ln>
              <a:noFill/>
            </a:ln>
          </p:spPr>
          <p:txBody>
            <a:bodyPr wrap="square" rtlCol="0">
              <a:spAutoFit/>
            </a:bodyPr>
            <a:lstStyle/>
            <a:p>
              <a:pPr algn="ctr">
                <a:lnSpc>
                  <a:spcPct val="120000"/>
                </a:lnSpc>
              </a:pPr>
              <a:r>
                <a:rPr lang="en-US" altLang="zh-CN" b="1">
                  <a:solidFill>
                    <a:srgbClr val="142233"/>
                  </a:solidFill>
                  <a:latin typeface="Arial" panose="020B0604020202020204" pitchFamily="34" charset="0"/>
                  <a:cs typeface="Arial" panose="020B0604020202020204" pitchFamily="34" charset="0"/>
                  <a:sym typeface="+mn-lt"/>
                </a:rPr>
                <a:t>3</a:t>
              </a:r>
              <a:endParaRPr lang="en-US" altLang="zh-CN" b="1" dirty="0">
                <a:solidFill>
                  <a:srgbClr val="142233"/>
                </a:solidFill>
                <a:latin typeface="Arial" panose="020B0604020202020204" pitchFamily="34" charset="0"/>
                <a:cs typeface="Arial" panose="020B0604020202020204" pitchFamily="34" charset="0"/>
                <a:sym typeface="+mn-lt"/>
              </a:endParaRPr>
            </a:p>
          </p:txBody>
        </p:sp>
        <p:sp>
          <p:nvSpPr>
            <p:cNvPr id="67" name="椭圆 66"/>
            <p:cNvSpPr/>
            <p:nvPr/>
          </p:nvSpPr>
          <p:spPr>
            <a:xfrm>
              <a:off x="1240677" y="5599989"/>
              <a:ext cx="419100" cy="4191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Arial" panose="020B0604020202020204" pitchFamily="34" charset="0"/>
                <a:cs typeface="Arial" panose="020B0604020202020204" pitchFamily="34" charset="0"/>
                <a:sym typeface="+mn-lt"/>
              </a:endParaRPr>
            </a:p>
          </p:txBody>
        </p:sp>
        <p:sp>
          <p:nvSpPr>
            <p:cNvPr id="68" name="文本框 67"/>
            <p:cNvSpPr txBox="1"/>
            <p:nvPr/>
          </p:nvSpPr>
          <p:spPr>
            <a:xfrm>
              <a:off x="1220371" y="5538787"/>
              <a:ext cx="439964" cy="494431"/>
            </a:xfrm>
            <a:prstGeom prst="rect">
              <a:avLst/>
            </a:prstGeom>
            <a:noFill/>
            <a:ln>
              <a:noFill/>
            </a:ln>
          </p:spPr>
          <p:txBody>
            <a:bodyPr wrap="square" rtlCol="0">
              <a:spAutoFit/>
            </a:bodyPr>
            <a:lstStyle/>
            <a:p>
              <a:pPr algn="ctr">
                <a:lnSpc>
                  <a:spcPct val="120000"/>
                </a:lnSpc>
              </a:pPr>
              <a:r>
                <a:rPr lang="en-US" altLang="zh-CN" b="1">
                  <a:solidFill>
                    <a:srgbClr val="142233"/>
                  </a:solidFill>
                  <a:latin typeface="Arial" panose="020B0604020202020204" pitchFamily="34" charset="0"/>
                  <a:cs typeface="Arial" panose="020B0604020202020204" pitchFamily="34" charset="0"/>
                  <a:sym typeface="+mn-lt"/>
                </a:rPr>
                <a:t>4</a:t>
              </a:r>
              <a:endParaRPr lang="en-US" altLang="zh-CN" b="1" dirty="0">
                <a:solidFill>
                  <a:srgbClr val="142233"/>
                </a:solidFill>
                <a:latin typeface="Arial" panose="020B0604020202020204" pitchFamily="34" charset="0"/>
                <a:cs typeface="Arial" panose="020B0604020202020204" pitchFamily="34" charset="0"/>
                <a:sym typeface="+mn-lt"/>
              </a:endParaRPr>
            </a:p>
          </p:txBody>
        </p:sp>
        <p:grpSp>
          <p:nvGrpSpPr>
            <p:cNvPr id="69" name="组合 68"/>
            <p:cNvGrpSpPr/>
            <p:nvPr/>
          </p:nvGrpSpPr>
          <p:grpSpPr>
            <a:xfrm>
              <a:off x="670970" y="626806"/>
              <a:ext cx="1558290" cy="1009330"/>
              <a:chOff x="6119724" y="509788"/>
              <a:chExt cx="1558290" cy="1009330"/>
            </a:xfrm>
          </p:grpSpPr>
          <p:sp>
            <p:nvSpPr>
              <p:cNvPr id="70" name="椭圆 69"/>
              <p:cNvSpPr/>
              <p:nvPr/>
            </p:nvSpPr>
            <p:spPr>
              <a:xfrm>
                <a:off x="6383884" y="509788"/>
                <a:ext cx="1009330" cy="100933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cs typeface="Arial" panose="020B0604020202020204" pitchFamily="34" charset="0"/>
                </a:endParaRPr>
              </a:p>
            </p:txBody>
          </p:sp>
          <p:sp>
            <p:nvSpPr>
              <p:cNvPr id="71" name="文本框 70"/>
              <p:cNvSpPr txBox="1"/>
              <p:nvPr/>
            </p:nvSpPr>
            <p:spPr>
              <a:xfrm>
                <a:off x="6119724" y="784108"/>
                <a:ext cx="1558290" cy="386080"/>
              </a:xfrm>
              <a:prstGeom prst="rect">
                <a:avLst/>
              </a:prstGeom>
              <a:noFill/>
            </p:spPr>
            <p:txBody>
              <a:bodyPr wrap="square" rtlCol="0">
                <a:spAutoFit/>
              </a:bodyPr>
              <a:lstStyle/>
              <a:p>
                <a:pPr algn="ctr">
                  <a:lnSpc>
                    <a:spcPct val="120000"/>
                  </a:lnSpc>
                </a:pPr>
                <a:r>
                  <a:rPr lang="en-US" altLang="zh-CN" sz="1600" b="1">
                    <a:solidFill>
                      <a:srgbClr val="142233"/>
                    </a:solidFill>
                    <a:latin typeface="Arial" panose="020B0604020202020204" pitchFamily="34" charset="0"/>
                    <a:cs typeface="Arial" panose="020B0604020202020204" pitchFamily="34" charset="0"/>
                    <a:sym typeface="+mn-lt"/>
                  </a:rPr>
                  <a:t>CONTENT</a:t>
                </a:r>
                <a:endParaRPr lang="en-US" altLang="zh-CN" sz="1600" b="1" dirty="0">
                  <a:solidFill>
                    <a:srgbClr val="142233"/>
                  </a:solidFill>
                  <a:latin typeface="Arial" panose="020B0604020202020204" pitchFamily="34" charset="0"/>
                  <a:cs typeface="Arial" panose="020B0604020202020204" pitchFamily="34" charset="0"/>
                  <a:sym typeface="+mn-lt"/>
                </a:endParaRPr>
              </a:p>
            </p:txBody>
          </p:sp>
        </p:grpSp>
      </p:grpSp>
      <p:sp>
        <p:nvSpPr>
          <p:cNvPr id="3" name="文本框 38"/>
          <p:cNvSpPr txBox="1"/>
          <p:nvPr/>
        </p:nvSpPr>
        <p:spPr>
          <a:xfrm>
            <a:off x="1944370" y="4380230"/>
            <a:ext cx="4267835" cy="460375"/>
          </a:xfrm>
          <a:prstGeom prst="rect">
            <a:avLst/>
          </a:prstGeom>
          <a:noFill/>
        </p:spPr>
        <p:txBody>
          <a:bodyPr wrap="square" rtlCol="0">
            <a:spAutoFit/>
          </a:bodyPr>
          <a:p>
            <a:pPr>
              <a:lnSpc>
                <a:spcPct val="120000"/>
              </a:lnSpc>
            </a:pPr>
            <a:r>
              <a:rPr lang="vi-VN" altLang="zh-CN" sz="2000" b="1">
                <a:solidFill>
                  <a:schemeClr val="bg1"/>
                </a:solidFill>
                <a:latin typeface="Arial" panose="020B0604020202020204" pitchFamily="34" charset="0"/>
                <a:cs typeface="Arial" panose="020B0604020202020204" pitchFamily="34" charset="0"/>
                <a:sym typeface="+mn-lt"/>
              </a:rPr>
              <a:t>Thực </a:t>
            </a:r>
            <a:r>
              <a:rPr lang="vi-VN" altLang="zh-CN" sz="2000" b="1">
                <a:solidFill>
                  <a:schemeClr val="bg1"/>
                </a:solidFill>
                <a:latin typeface="Arial" panose="020B0604020202020204" pitchFamily="34" charset="0"/>
                <a:cs typeface="Arial" panose="020B0604020202020204" pitchFamily="34" charset="0"/>
                <a:sym typeface="+mn-lt"/>
              </a:rPr>
              <a:t>Ngiệm </a:t>
            </a:r>
            <a:endParaRPr lang="vi-VN" altLang="zh-CN" sz="2000" b="1">
              <a:solidFill>
                <a:schemeClr val="bg1"/>
              </a:solidFill>
              <a:latin typeface="Arial" panose="020B0604020202020204" pitchFamily="34" charset="0"/>
              <a:cs typeface="Arial" panose="020B0604020202020204" pitchFamily="34" charset="0"/>
              <a:sym typeface="+mn-lt"/>
            </a:endParaRPr>
          </a:p>
        </p:txBody>
      </p:sp>
      <p:sp>
        <p:nvSpPr>
          <p:cNvPr id="4" name="文本框 38"/>
          <p:cNvSpPr txBox="1"/>
          <p:nvPr/>
        </p:nvSpPr>
        <p:spPr>
          <a:xfrm>
            <a:off x="1822450" y="5483860"/>
            <a:ext cx="4267835" cy="460375"/>
          </a:xfrm>
          <a:prstGeom prst="rect">
            <a:avLst/>
          </a:prstGeom>
          <a:noFill/>
        </p:spPr>
        <p:txBody>
          <a:bodyPr wrap="square" rtlCol="0">
            <a:spAutoFit/>
          </a:bodyPr>
          <a:lstStyle/>
          <a:p>
            <a:pPr>
              <a:lnSpc>
                <a:spcPct val="120000"/>
              </a:lnSpc>
            </a:pPr>
            <a:r>
              <a:rPr lang="vi-VN" altLang="zh-CN" sz="2000" b="1">
                <a:solidFill>
                  <a:schemeClr val="bg1"/>
                </a:solidFill>
                <a:latin typeface="Arial" panose="020B0604020202020204" pitchFamily="34" charset="0"/>
                <a:cs typeface="Arial" panose="020B0604020202020204" pitchFamily="34" charset="0"/>
                <a:sym typeface="+mn-lt"/>
              </a:rPr>
              <a:t>  Kết </a:t>
            </a:r>
            <a:r>
              <a:rPr lang="vi-VN" altLang="zh-CN" sz="2000" b="1">
                <a:solidFill>
                  <a:schemeClr val="bg1"/>
                </a:solidFill>
                <a:latin typeface="Arial" panose="020B0604020202020204" pitchFamily="34" charset="0"/>
                <a:cs typeface="Arial" panose="020B0604020202020204" pitchFamily="34" charset="0"/>
                <a:sym typeface="+mn-lt"/>
              </a:rPr>
              <a:t>luận</a:t>
            </a:r>
            <a:endParaRPr lang="vi-VN" altLang="zh-CN" sz="2000" b="1">
              <a:solidFill>
                <a:schemeClr val="bg1"/>
              </a:solidFill>
              <a:latin typeface="Arial" panose="020B0604020202020204" pitchFamily="34" charset="0"/>
              <a:cs typeface="Arial" panose="020B0604020202020204" pitchFamily="34" charset="0"/>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ox(in)">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9" grpId="0"/>
      <p:bldP spid="39" grpId="1"/>
      <p:bldP spid="3" grpId="0"/>
      <p:bldP spid="3" grpId="1"/>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861695" y="308610"/>
            <a:ext cx="7742555" cy="534035"/>
          </a:xfrm>
          <a:prstGeom prst="rect">
            <a:avLst/>
          </a:prstGeom>
          <a:noFill/>
        </p:spPr>
        <p:txBody>
          <a:bodyPr wrap="square" rtlCol="0">
            <a:spAutoFit/>
          </a:bodyPr>
          <a:lstStyle/>
          <a:p>
            <a:pPr>
              <a:lnSpc>
                <a:spcPct val="120000"/>
              </a:lnSpc>
            </a:pPr>
            <a:r>
              <a:rPr lang="vi-VN" altLang="zh-CN" b="1" dirty="0">
                <a:solidFill>
                  <a:schemeClr val="bg1"/>
                </a:solidFill>
                <a:cs typeface="+mn-ea"/>
                <a:sym typeface="+mn-lt"/>
              </a:rPr>
              <a:t>Kịch bản : Gửi Mail chứa Mã </a:t>
            </a:r>
            <a:r>
              <a:rPr lang="vi-VN" altLang="zh-CN" b="1" dirty="0">
                <a:solidFill>
                  <a:schemeClr val="bg1"/>
                </a:solidFill>
                <a:cs typeface="+mn-ea"/>
                <a:sym typeface="+mn-lt"/>
              </a:rPr>
              <a:t>Độc </a:t>
            </a:r>
            <a:endParaRPr lang="vi-VN" altLang="zh-CN" b="1" dirty="0">
              <a:solidFill>
                <a:schemeClr val="bg1"/>
              </a:solidFill>
              <a:cs typeface="+mn-ea"/>
              <a:sym typeface="+mn-lt"/>
            </a:endParaRPr>
          </a:p>
        </p:txBody>
      </p:sp>
      <p:grpSp>
        <p:nvGrpSpPr>
          <p:cNvPr id="35" name="组合 34"/>
          <p:cNvGrpSpPr/>
          <p:nvPr>
            <p:custDataLst>
              <p:tags r:id="rId1"/>
            </p:custDataLst>
          </p:nvPr>
        </p:nvGrpSpPr>
        <p:grpSpPr>
          <a:xfrm>
            <a:off x="319026" y="372249"/>
            <a:ext cx="407472" cy="407472"/>
            <a:chOff x="-1828799" y="-88608"/>
            <a:chExt cx="754743" cy="754743"/>
          </a:xfrm>
        </p:grpSpPr>
        <p:sp>
          <p:nvSpPr>
            <p:cNvPr id="36" name="椭圆 35"/>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68" name="Picture 7"/>
          <p:cNvPicPr>
            <a:picLocks noChangeAspect="1"/>
          </p:cNvPicPr>
          <p:nvPr>
            <p:ph type="pic" sz="quarter" idx="10"/>
          </p:nvPr>
        </p:nvPicPr>
        <p:blipFill>
          <a:blip r:embed="rId2"/>
          <a:stretch>
            <a:fillRect/>
          </a:stretch>
        </p:blipFill>
        <p:spPr>
          <a:xfrm>
            <a:off x="646430" y="1047115"/>
            <a:ext cx="10898505" cy="4301490"/>
          </a:xfrm>
          <a:prstGeom prst="rect">
            <a:avLst/>
          </a:prstGeom>
          <a:noFill/>
          <a:ln>
            <a:noFill/>
          </a:ln>
        </p:spPr>
      </p:pic>
      <p:sp>
        <p:nvSpPr>
          <p:cNvPr id="4" name="文本框 40"/>
          <p:cNvSpPr txBox="1"/>
          <p:nvPr/>
        </p:nvSpPr>
        <p:spPr>
          <a:xfrm>
            <a:off x="2225040" y="5615940"/>
            <a:ext cx="7742555" cy="977265"/>
          </a:xfrm>
          <a:prstGeom prst="rect">
            <a:avLst/>
          </a:prstGeom>
          <a:noFill/>
        </p:spPr>
        <p:txBody>
          <a:bodyPr wrap="square" rtlCol="0">
            <a:spAutoFit/>
          </a:bodyPr>
          <a:p>
            <a:pPr algn="ctr">
              <a:lnSpc>
                <a:spcPct val="120000"/>
              </a:lnSpc>
            </a:pPr>
            <a:r>
              <a:rPr lang="vi-VN" altLang="zh-CN" b="1" dirty="0">
                <a:solidFill>
                  <a:schemeClr val="bg1"/>
                </a:solidFill>
                <a:cs typeface="+mn-ea"/>
                <a:sym typeface="+mn-lt"/>
              </a:rPr>
              <a:t>Tương tự  như phần trước </a:t>
            </a:r>
            <a:r>
              <a:rPr lang="vi-VN" altLang="zh-CN" b="1" dirty="0">
                <a:solidFill>
                  <a:schemeClr val="bg1"/>
                </a:solidFill>
                <a:cs typeface="+mn-ea"/>
                <a:sym typeface="+mn-lt"/>
              </a:rPr>
              <a:t>các file sau khi nạn nhân thực hiện tải xuống và chạy mã </a:t>
            </a:r>
            <a:r>
              <a:rPr lang="vi-VN" altLang="zh-CN" b="1" dirty="0">
                <a:solidFill>
                  <a:schemeClr val="bg1"/>
                </a:solidFill>
                <a:cs typeface="+mn-ea"/>
                <a:sym typeface="+mn-lt"/>
              </a:rPr>
              <a:t>độc</a:t>
            </a:r>
            <a:endParaRPr lang="vi-VN" altLang="zh-CN" b="1"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861695" y="308610"/>
            <a:ext cx="7742555" cy="534035"/>
          </a:xfrm>
          <a:prstGeom prst="rect">
            <a:avLst/>
          </a:prstGeom>
          <a:noFill/>
        </p:spPr>
        <p:txBody>
          <a:bodyPr wrap="square" rtlCol="0">
            <a:spAutoFit/>
          </a:bodyPr>
          <a:lstStyle/>
          <a:p>
            <a:pPr>
              <a:lnSpc>
                <a:spcPct val="120000"/>
              </a:lnSpc>
            </a:pPr>
            <a:r>
              <a:rPr lang="vi-VN" altLang="zh-CN" b="1" dirty="0">
                <a:solidFill>
                  <a:schemeClr val="bg1"/>
                </a:solidFill>
                <a:cs typeface="+mn-ea"/>
                <a:sym typeface="+mn-lt"/>
              </a:rPr>
              <a:t>Kịch bản : Sử dụng US</a:t>
            </a:r>
            <a:r>
              <a:rPr lang="en-US" altLang="vi-VN" b="1" dirty="0">
                <a:solidFill>
                  <a:schemeClr val="bg1"/>
                </a:solidFill>
                <a:cs typeface="+mn-ea"/>
                <a:sym typeface="+mn-lt"/>
              </a:rPr>
              <a:t>B</a:t>
            </a:r>
            <a:r>
              <a:rPr lang="vi-VN" altLang="zh-CN" b="1" dirty="0">
                <a:solidFill>
                  <a:schemeClr val="bg1"/>
                </a:solidFill>
                <a:cs typeface="+mn-ea"/>
                <a:sym typeface="+mn-lt"/>
              </a:rPr>
              <a:t> chứa mã </a:t>
            </a:r>
            <a:r>
              <a:rPr lang="vi-VN" altLang="zh-CN" b="1" dirty="0">
                <a:solidFill>
                  <a:schemeClr val="bg1"/>
                </a:solidFill>
                <a:cs typeface="+mn-ea"/>
                <a:sym typeface="+mn-lt"/>
              </a:rPr>
              <a:t>độc</a:t>
            </a:r>
            <a:endParaRPr lang="vi-VN" altLang="zh-CN" b="1" dirty="0">
              <a:solidFill>
                <a:schemeClr val="bg1"/>
              </a:solidFill>
              <a:cs typeface="+mn-ea"/>
              <a:sym typeface="+mn-lt"/>
            </a:endParaRPr>
          </a:p>
        </p:txBody>
      </p:sp>
      <p:grpSp>
        <p:nvGrpSpPr>
          <p:cNvPr id="35" name="组合 34"/>
          <p:cNvGrpSpPr/>
          <p:nvPr>
            <p:custDataLst>
              <p:tags r:id="rId1"/>
            </p:custDataLst>
          </p:nvPr>
        </p:nvGrpSpPr>
        <p:grpSpPr>
          <a:xfrm>
            <a:off x="319026" y="372249"/>
            <a:ext cx="407472" cy="407472"/>
            <a:chOff x="-1828799" y="-88608"/>
            <a:chExt cx="754743" cy="754743"/>
          </a:xfrm>
        </p:grpSpPr>
        <p:sp>
          <p:nvSpPr>
            <p:cNvPr id="36" name="椭圆 35"/>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10" name="Picture 3"/>
          <p:cNvPicPr>
            <a:picLocks noChangeAspect="1"/>
          </p:cNvPicPr>
          <p:nvPr>
            <p:ph type="pic" sz="quarter" idx="10"/>
          </p:nvPr>
        </p:nvPicPr>
        <p:blipFill>
          <a:blip r:embed="rId2"/>
          <a:stretch>
            <a:fillRect/>
          </a:stretch>
        </p:blipFill>
        <p:spPr>
          <a:xfrm>
            <a:off x="3081020" y="1117600"/>
            <a:ext cx="6029960" cy="4636770"/>
          </a:xfrm>
          <a:prstGeom prst="rect">
            <a:avLst/>
          </a:prstGeom>
          <a:noFill/>
          <a:ln>
            <a:noFill/>
          </a:ln>
        </p:spPr>
      </p:pic>
      <p:sp>
        <p:nvSpPr>
          <p:cNvPr id="4" name="文本框 40"/>
          <p:cNvSpPr txBox="1"/>
          <p:nvPr/>
        </p:nvSpPr>
        <p:spPr>
          <a:xfrm>
            <a:off x="2224405" y="5754370"/>
            <a:ext cx="7742555" cy="977265"/>
          </a:xfrm>
          <a:prstGeom prst="rect">
            <a:avLst/>
          </a:prstGeom>
          <a:noFill/>
        </p:spPr>
        <p:txBody>
          <a:bodyPr wrap="square" rtlCol="0">
            <a:spAutoFit/>
          </a:bodyPr>
          <a:p>
            <a:pPr algn="ctr">
              <a:lnSpc>
                <a:spcPct val="120000"/>
              </a:lnSpc>
            </a:pPr>
            <a:r>
              <a:rPr lang="vi-VN" altLang="zh-CN" b="1" dirty="0">
                <a:solidFill>
                  <a:schemeClr val="bg1"/>
                </a:solidFill>
                <a:cs typeface="+mn-ea"/>
                <a:sym typeface="+mn-lt"/>
              </a:rPr>
              <a:t>Sử dụng Auto Run để thiết lập việc tự khởi chạy khi usb kết nối với máy nạn </a:t>
            </a:r>
            <a:r>
              <a:rPr lang="vi-VN" altLang="zh-CN" b="1" dirty="0">
                <a:solidFill>
                  <a:schemeClr val="bg1"/>
                </a:solidFill>
                <a:cs typeface="+mn-ea"/>
                <a:sym typeface="+mn-lt"/>
              </a:rPr>
              <a:t>nhân</a:t>
            </a:r>
            <a:endParaRPr lang="vi-VN" altLang="zh-CN" b="1"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932815" y="301625"/>
            <a:ext cx="7742555" cy="534035"/>
          </a:xfrm>
          <a:prstGeom prst="rect">
            <a:avLst/>
          </a:prstGeom>
          <a:noFill/>
        </p:spPr>
        <p:txBody>
          <a:bodyPr wrap="square" rtlCol="0">
            <a:spAutoFit/>
          </a:bodyPr>
          <a:lstStyle/>
          <a:p>
            <a:pPr>
              <a:lnSpc>
                <a:spcPct val="120000"/>
              </a:lnSpc>
            </a:pPr>
            <a:r>
              <a:rPr lang="vi-VN" altLang="zh-CN" b="1" dirty="0">
                <a:solidFill>
                  <a:schemeClr val="bg1"/>
                </a:solidFill>
                <a:cs typeface="+mn-ea"/>
                <a:sym typeface="+mn-lt"/>
              </a:rPr>
              <a:t>Kịch bản : Gửi Mail chứa Mã </a:t>
            </a:r>
            <a:r>
              <a:rPr lang="vi-VN" altLang="zh-CN" b="1" dirty="0">
                <a:solidFill>
                  <a:schemeClr val="bg1"/>
                </a:solidFill>
                <a:cs typeface="+mn-ea"/>
                <a:sym typeface="+mn-lt"/>
              </a:rPr>
              <a:t>Độc </a:t>
            </a:r>
            <a:endParaRPr lang="vi-VN" altLang="zh-CN" b="1" dirty="0">
              <a:solidFill>
                <a:schemeClr val="bg1"/>
              </a:solidFill>
              <a:cs typeface="+mn-ea"/>
              <a:sym typeface="+mn-lt"/>
            </a:endParaRPr>
          </a:p>
        </p:txBody>
      </p:sp>
      <p:grpSp>
        <p:nvGrpSpPr>
          <p:cNvPr id="35" name="组合 34"/>
          <p:cNvGrpSpPr/>
          <p:nvPr>
            <p:custDataLst>
              <p:tags r:id="rId1"/>
            </p:custDataLst>
          </p:nvPr>
        </p:nvGrpSpPr>
        <p:grpSpPr>
          <a:xfrm>
            <a:off x="319026" y="372249"/>
            <a:ext cx="407472" cy="407472"/>
            <a:chOff x="-1828799" y="-88608"/>
            <a:chExt cx="754743" cy="754743"/>
          </a:xfrm>
        </p:grpSpPr>
        <p:sp>
          <p:nvSpPr>
            <p:cNvPr id="36" name="椭圆 35"/>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pic>
        <p:nvPicPr>
          <p:cNvPr id="68" name="Picture 7"/>
          <p:cNvPicPr>
            <a:picLocks noChangeAspect="1"/>
          </p:cNvPicPr>
          <p:nvPr>
            <p:ph type="pic" sz="quarter" idx="10"/>
          </p:nvPr>
        </p:nvPicPr>
        <p:blipFill>
          <a:blip r:embed="rId2"/>
          <a:stretch>
            <a:fillRect/>
          </a:stretch>
        </p:blipFill>
        <p:spPr>
          <a:xfrm>
            <a:off x="608330" y="1026795"/>
            <a:ext cx="10898505" cy="4301490"/>
          </a:xfrm>
          <a:prstGeom prst="rect">
            <a:avLst/>
          </a:prstGeom>
          <a:noFill/>
          <a:ln>
            <a:noFill/>
          </a:ln>
        </p:spPr>
      </p:pic>
      <p:sp>
        <p:nvSpPr>
          <p:cNvPr id="4" name="文本框 40"/>
          <p:cNvSpPr txBox="1"/>
          <p:nvPr/>
        </p:nvSpPr>
        <p:spPr>
          <a:xfrm>
            <a:off x="2225040" y="5575300"/>
            <a:ext cx="7742555" cy="977265"/>
          </a:xfrm>
          <a:prstGeom prst="rect">
            <a:avLst/>
          </a:prstGeom>
          <a:noFill/>
        </p:spPr>
        <p:txBody>
          <a:bodyPr wrap="square" rtlCol="0">
            <a:spAutoFit/>
          </a:bodyPr>
          <a:p>
            <a:pPr algn="ctr">
              <a:lnSpc>
                <a:spcPct val="120000"/>
              </a:lnSpc>
            </a:pPr>
            <a:r>
              <a:rPr lang="vi-VN" altLang="zh-CN" b="1" dirty="0">
                <a:solidFill>
                  <a:schemeClr val="bg1"/>
                </a:solidFill>
                <a:cs typeface="+mn-ea"/>
                <a:sym typeface="+mn-lt"/>
              </a:rPr>
              <a:t>Tương tự như phần trước các file sau khi nạn nhân được kết nối với </a:t>
            </a:r>
            <a:r>
              <a:rPr lang="vi-VN" altLang="zh-CN" b="1" dirty="0">
                <a:solidFill>
                  <a:schemeClr val="bg1"/>
                </a:solidFill>
                <a:cs typeface="+mn-ea"/>
                <a:sym typeface="+mn-lt"/>
              </a:rPr>
              <a:t>usb</a:t>
            </a:r>
            <a:endParaRPr lang="vi-VN" altLang="zh-CN" b="1" dirty="0">
              <a:solidFill>
                <a:schemeClr val="bg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1601" name="文本框 1600"/>
          <p:cNvSpPr txBox="1"/>
          <p:nvPr/>
        </p:nvSpPr>
        <p:spPr>
          <a:xfrm>
            <a:off x="2371527" y="2807253"/>
            <a:ext cx="7448550" cy="1088390"/>
          </a:xfrm>
          <a:prstGeom prst="rect">
            <a:avLst/>
          </a:prstGeom>
          <a:noFill/>
        </p:spPr>
        <p:txBody>
          <a:bodyPr wrap="square" rtlCol="0">
            <a:spAutoFit/>
          </a:bodyPr>
          <a:lstStyle/>
          <a:p>
            <a:pPr algn="ctr">
              <a:lnSpc>
                <a:spcPct val="120000"/>
              </a:lnSpc>
            </a:pPr>
            <a:r>
              <a:rPr lang="en-US" altLang="zh-CN" sz="5400" b="1">
                <a:solidFill>
                  <a:schemeClr val="bg1"/>
                </a:solidFill>
                <a:cs typeface="+mn-ea"/>
                <a:sym typeface="+mn-lt"/>
              </a:rPr>
              <a:t>THANKS</a:t>
            </a:r>
            <a:endParaRPr lang="en-US" altLang="zh-CN" sz="5400" b="1" dirty="0">
              <a:solidFill>
                <a:schemeClr val="bg1"/>
              </a:solidFill>
              <a:effectLst>
                <a:glow rad="25400">
                  <a:schemeClr val="bg1">
                    <a:alpha val="60000"/>
                  </a:schemeClr>
                </a:glow>
              </a:effectLst>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6245225" y="2459990"/>
            <a:ext cx="5065395" cy="1938020"/>
          </a:xfrm>
          <a:prstGeom prst="rect">
            <a:avLst/>
          </a:prstGeom>
          <a:noFill/>
        </p:spPr>
        <p:txBody>
          <a:bodyPr wrap="square" rtlCol="0" anchor="t">
            <a:spAutoFit/>
          </a:bodyPr>
          <a:p>
            <a:pPr algn="ctr">
              <a:lnSpc>
                <a:spcPct val="150000"/>
              </a:lnSpc>
            </a:pPr>
            <a:r>
              <a:rPr lang="en-US" sz="2000" b="1" dirty="0" smtClean="0">
                <a:solidFill>
                  <a:schemeClr val="bg2"/>
                </a:solidFill>
                <a:latin typeface="Arial" panose="020B0604020202020204" pitchFamily="34" charset="0"/>
                <a:ea typeface="Microsoft YaHei" panose="020B0503020204020204" pitchFamily="34" charset="-122"/>
              </a:rPr>
              <a:t>Thành Viên</a:t>
            </a:r>
            <a:endParaRPr lang="en-US" sz="2000" b="1" dirty="0" smtClean="0">
              <a:solidFill>
                <a:schemeClr val="bg2"/>
              </a:solidFill>
              <a:latin typeface="Arial" panose="020B0604020202020204" pitchFamily="34" charset="0"/>
              <a:ea typeface="Microsoft YaHei" panose="020B0503020204020204" pitchFamily="34" charset="-122"/>
            </a:endParaRPr>
          </a:p>
          <a:p>
            <a:pPr algn="ctr">
              <a:lnSpc>
                <a:spcPct val="150000"/>
              </a:lnSpc>
            </a:pPr>
            <a:endParaRPr lang="en-US" sz="2000" b="1" dirty="0" smtClean="0">
              <a:solidFill>
                <a:schemeClr val="bg2"/>
              </a:solidFill>
              <a:latin typeface="Arial" panose="020B0604020202020204" pitchFamily="34" charset="0"/>
              <a:ea typeface="Microsoft YaHei" panose="020B0503020204020204" pitchFamily="34" charset="-122"/>
            </a:endParaRPr>
          </a:p>
          <a:p>
            <a:pPr>
              <a:lnSpc>
                <a:spcPct val="150000"/>
              </a:lnSpc>
            </a:pPr>
            <a:r>
              <a:rPr lang="en-US" sz="2000" b="1" dirty="0" smtClean="0">
                <a:solidFill>
                  <a:schemeClr val="bg2"/>
                </a:solidFill>
                <a:latin typeface="Arial" panose="020B0604020202020204" pitchFamily="34" charset="0"/>
                <a:ea typeface="Microsoft YaHei" panose="020B0503020204020204" pitchFamily="34" charset="-122"/>
              </a:rPr>
              <a:t>Nguyễn Hoàng Khánh Long 	 20110518</a:t>
            </a:r>
            <a:endParaRPr lang="en-US" sz="2000" b="1" dirty="0" smtClean="0">
              <a:solidFill>
                <a:schemeClr val="bg2"/>
              </a:solidFill>
              <a:latin typeface="Arial" panose="020B0604020202020204" pitchFamily="34" charset="0"/>
              <a:ea typeface="Microsoft YaHei" panose="020B0503020204020204" pitchFamily="34" charset="-122"/>
            </a:endParaRPr>
          </a:p>
          <a:p>
            <a:pPr>
              <a:lnSpc>
                <a:spcPct val="150000"/>
              </a:lnSpc>
            </a:pPr>
            <a:r>
              <a:rPr lang="en-US" sz="2000" b="1" dirty="0" smtClean="0">
                <a:solidFill>
                  <a:schemeClr val="bg2"/>
                </a:solidFill>
                <a:latin typeface="Arial" panose="020B0604020202020204" pitchFamily="34" charset="0"/>
                <a:ea typeface="Microsoft YaHei" panose="020B0503020204020204" pitchFamily="34" charset="-122"/>
              </a:rPr>
              <a:t>Hồ Hữu Quang Vinh 	 20110601</a:t>
            </a:r>
            <a:endParaRPr lang="en-US" sz="2000" b="1" dirty="0" smtClean="0">
              <a:solidFill>
                <a:schemeClr val="bg2"/>
              </a:solidFill>
              <a:latin typeface="Arial" panose="020B0604020202020204" pitchFamily="34" charset="0"/>
              <a:ea typeface="Microsoft YaHei"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7" name="文本框 6"/>
          <p:cNvSpPr txBox="1"/>
          <p:nvPr/>
        </p:nvSpPr>
        <p:spPr>
          <a:xfrm>
            <a:off x="4010025" y="3223895"/>
            <a:ext cx="4171950" cy="681990"/>
          </a:xfrm>
          <a:prstGeom prst="rect">
            <a:avLst/>
          </a:prstGeom>
          <a:noFill/>
        </p:spPr>
        <p:txBody>
          <a:bodyPr wrap="square" rtlCol="0">
            <a:spAutoFit/>
          </a:bodyPr>
          <a:lstStyle/>
          <a:p>
            <a:pPr algn="ctr">
              <a:lnSpc>
                <a:spcPct val="120000"/>
              </a:lnSpc>
            </a:pPr>
            <a:r>
              <a:rPr lang="vi-VN" altLang="zh-CN" sz="3200" b="1" dirty="0">
                <a:solidFill>
                  <a:schemeClr val="bg1"/>
                </a:solidFill>
                <a:cs typeface="+mn-ea"/>
                <a:sym typeface="+mn-lt"/>
              </a:rPr>
              <a:t>Giới </a:t>
            </a:r>
            <a:r>
              <a:rPr lang="vi-VN" altLang="zh-CN" sz="3200" b="1" dirty="0">
                <a:solidFill>
                  <a:schemeClr val="bg1"/>
                </a:solidFill>
                <a:cs typeface="+mn-ea"/>
                <a:sym typeface="+mn-lt"/>
              </a:rPr>
              <a:t>Thiệu</a:t>
            </a:r>
            <a:endParaRPr lang="vi-VN" altLang="zh-CN" sz="3200" b="1" dirty="0">
              <a:solidFill>
                <a:schemeClr val="bg1"/>
              </a:solidFill>
              <a:cs typeface="+mn-ea"/>
              <a:sym typeface="+mn-lt"/>
            </a:endParaRPr>
          </a:p>
        </p:txBody>
      </p:sp>
      <p:sp>
        <p:nvSpPr>
          <p:cNvPr id="9" name="文本框 8"/>
          <p:cNvSpPr txBox="1"/>
          <p:nvPr/>
        </p:nvSpPr>
        <p:spPr>
          <a:xfrm>
            <a:off x="5068955" y="2190463"/>
            <a:ext cx="2112510" cy="1167756"/>
          </a:xfrm>
          <a:prstGeom prst="rect">
            <a:avLst/>
          </a:prstGeom>
          <a:noFill/>
        </p:spPr>
        <p:txBody>
          <a:bodyPr wrap="square" rtlCol="0">
            <a:spAutoFit/>
          </a:bodyPr>
          <a:lstStyle/>
          <a:p>
            <a:pPr algn="ctr">
              <a:lnSpc>
                <a:spcPct val="130000"/>
              </a:lnSpc>
            </a:pPr>
            <a:r>
              <a:rPr lang="en-US" altLang="zh-CN" sz="6000" b="1">
                <a:solidFill>
                  <a:schemeClr val="bg1"/>
                </a:solidFill>
                <a:latin typeface="Arial" panose="020B0604020202020204" pitchFamily="34" charset="0"/>
                <a:ea typeface="Arial" panose="020B0604020202020204" pitchFamily="34" charset="0"/>
              </a:rPr>
              <a:t>01</a:t>
            </a:r>
            <a:endParaRPr lang="zh-CN" altLang="en-US" sz="60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文本框 210"/>
          <p:cNvSpPr txBox="1"/>
          <p:nvPr/>
        </p:nvSpPr>
        <p:spPr>
          <a:xfrm>
            <a:off x="892175" y="309245"/>
            <a:ext cx="3435350" cy="534035"/>
          </a:xfrm>
          <a:prstGeom prst="rect">
            <a:avLst/>
          </a:prstGeom>
          <a:noFill/>
        </p:spPr>
        <p:txBody>
          <a:bodyPr wrap="square" rtlCol="0">
            <a:spAutoFit/>
          </a:bodyPr>
          <a:lstStyle/>
          <a:p>
            <a:pPr>
              <a:lnSpc>
                <a:spcPct val="120000"/>
              </a:lnSpc>
            </a:pPr>
            <a:r>
              <a:rPr lang="vi-VN" altLang="zh-CN" b="1">
                <a:solidFill>
                  <a:schemeClr val="bg1"/>
                </a:solidFill>
                <a:cs typeface="+mn-ea"/>
                <a:sym typeface="+mn-lt"/>
              </a:rPr>
              <a:t>Giới Thiệu</a:t>
            </a:r>
            <a:endParaRPr lang="vi-VN" altLang="zh-CN" b="1">
              <a:solidFill>
                <a:schemeClr val="bg1"/>
              </a:solidFill>
              <a:cs typeface="+mn-ea"/>
              <a:sym typeface="+mn-lt"/>
            </a:endParaRPr>
          </a:p>
        </p:txBody>
      </p:sp>
      <p:grpSp>
        <p:nvGrpSpPr>
          <p:cNvPr id="213" name="组合 212"/>
          <p:cNvGrpSpPr/>
          <p:nvPr>
            <p:custDataLst>
              <p:tags r:id="rId1"/>
            </p:custDataLst>
          </p:nvPr>
        </p:nvGrpSpPr>
        <p:grpSpPr>
          <a:xfrm>
            <a:off x="319026" y="372249"/>
            <a:ext cx="407472" cy="407472"/>
            <a:chOff x="-1828799" y="-88608"/>
            <a:chExt cx="754743" cy="754743"/>
          </a:xfrm>
        </p:grpSpPr>
        <p:sp>
          <p:nvSpPr>
            <p:cNvPr id="212" name="椭圆 211"/>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sp>
          <p:nvSpPr>
            <p:cNvPr id="217" name="椭圆 21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grpSp>
      <p:sp>
        <p:nvSpPr>
          <p:cNvPr id="2" name="文本框 210"/>
          <p:cNvSpPr txBox="1"/>
          <p:nvPr/>
        </p:nvSpPr>
        <p:spPr>
          <a:xfrm>
            <a:off x="892175" y="1598930"/>
            <a:ext cx="3435350" cy="534035"/>
          </a:xfrm>
          <a:prstGeom prst="rect">
            <a:avLst/>
          </a:prstGeom>
          <a:noFill/>
        </p:spPr>
        <p:txBody>
          <a:bodyPr wrap="square" rtlCol="0">
            <a:spAutoFit/>
          </a:bodyPr>
          <a:p>
            <a:pPr>
              <a:lnSpc>
                <a:spcPct val="120000"/>
              </a:lnSpc>
            </a:pPr>
            <a:r>
              <a:rPr lang="vi-VN" altLang="zh-CN" b="1">
                <a:solidFill>
                  <a:schemeClr val="bg1"/>
                </a:solidFill>
                <a:cs typeface="+mn-ea"/>
                <a:sym typeface="+mn-lt"/>
              </a:rPr>
              <a:t>1. Ransomware là gì ?</a:t>
            </a:r>
            <a:endParaRPr lang="vi-VN" altLang="zh-CN" b="1">
              <a:solidFill>
                <a:schemeClr val="bg1"/>
              </a:solidFill>
              <a:cs typeface="+mn-ea"/>
              <a:sym typeface="+mn-lt"/>
            </a:endParaRPr>
          </a:p>
        </p:txBody>
      </p:sp>
      <p:pic>
        <p:nvPicPr>
          <p:cNvPr id="105" name="Picture Placeholder 104"/>
          <p:cNvPicPr>
            <a:picLocks noChangeAspect="1"/>
          </p:cNvPicPr>
          <p:nvPr>
            <p:ph type="pic" sz="quarter" idx="11"/>
          </p:nvPr>
        </p:nvPicPr>
        <p:blipFill>
          <a:blip r:embed="rId2"/>
          <a:stretch>
            <a:fillRect/>
          </a:stretch>
        </p:blipFill>
        <p:spPr>
          <a:xfrm>
            <a:off x="4720590" y="3044190"/>
            <a:ext cx="2750820" cy="1912620"/>
          </a:xfrm>
          <a:prstGeom prst="rect">
            <a:avLst/>
          </a:prstGeom>
          <a:noFill/>
          <a:ln w="9525">
            <a:noFill/>
          </a:ln>
        </p:spPr>
      </p:pic>
      <p:pic>
        <p:nvPicPr>
          <p:cNvPr id="106" name="Picture Placeholder 105"/>
          <p:cNvPicPr>
            <a:picLocks noChangeAspect="1"/>
          </p:cNvPicPr>
          <p:nvPr>
            <p:ph type="pic" sz="quarter" idx="12"/>
          </p:nvPr>
        </p:nvPicPr>
        <p:blipFill>
          <a:blip r:embed="rId3"/>
          <a:stretch>
            <a:fillRect/>
          </a:stretch>
        </p:blipFill>
        <p:spPr>
          <a:xfrm>
            <a:off x="8014970" y="3044190"/>
            <a:ext cx="2751455" cy="1912620"/>
          </a:xfrm>
          <a:prstGeom prst="rect">
            <a:avLst/>
          </a:prstGeom>
          <a:noFill/>
          <a:ln w="9525">
            <a:noFill/>
          </a:ln>
        </p:spPr>
      </p:pic>
      <p:pic>
        <p:nvPicPr>
          <p:cNvPr id="110" name="Picture 109"/>
          <p:cNvPicPr/>
          <p:nvPr/>
        </p:nvPicPr>
        <p:blipFill>
          <a:blip r:embed="rId4"/>
          <a:stretch>
            <a:fillRect/>
          </a:stretch>
        </p:blipFill>
        <p:spPr>
          <a:xfrm>
            <a:off x="1426210" y="3044190"/>
            <a:ext cx="2750820" cy="191262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文本框 210"/>
          <p:cNvSpPr txBox="1"/>
          <p:nvPr/>
        </p:nvSpPr>
        <p:spPr>
          <a:xfrm>
            <a:off x="892175" y="301625"/>
            <a:ext cx="3435350" cy="534035"/>
          </a:xfrm>
          <a:prstGeom prst="rect">
            <a:avLst/>
          </a:prstGeom>
          <a:noFill/>
        </p:spPr>
        <p:txBody>
          <a:bodyPr wrap="square" rtlCol="0">
            <a:spAutoFit/>
          </a:bodyPr>
          <a:lstStyle/>
          <a:p>
            <a:pPr>
              <a:lnSpc>
                <a:spcPct val="120000"/>
              </a:lnSpc>
            </a:pPr>
            <a:r>
              <a:rPr lang="vi-VN" altLang="zh-CN" b="1">
                <a:solidFill>
                  <a:schemeClr val="bg1"/>
                </a:solidFill>
                <a:cs typeface="+mn-ea"/>
                <a:sym typeface="+mn-lt"/>
              </a:rPr>
              <a:t>Giới </a:t>
            </a:r>
            <a:r>
              <a:rPr lang="vi-VN" altLang="zh-CN" b="1">
                <a:solidFill>
                  <a:schemeClr val="bg1"/>
                </a:solidFill>
                <a:cs typeface="+mn-ea"/>
                <a:sym typeface="+mn-lt"/>
              </a:rPr>
              <a:t>Thiệu</a:t>
            </a:r>
            <a:endParaRPr lang="vi-VN" altLang="zh-CN" b="1">
              <a:solidFill>
                <a:schemeClr val="bg1"/>
              </a:solidFill>
              <a:cs typeface="+mn-ea"/>
              <a:sym typeface="+mn-lt"/>
            </a:endParaRPr>
          </a:p>
        </p:txBody>
      </p:sp>
      <p:grpSp>
        <p:nvGrpSpPr>
          <p:cNvPr id="213" name="组合 212"/>
          <p:cNvGrpSpPr/>
          <p:nvPr>
            <p:custDataLst>
              <p:tags r:id="rId1"/>
            </p:custDataLst>
          </p:nvPr>
        </p:nvGrpSpPr>
        <p:grpSpPr>
          <a:xfrm>
            <a:off x="319026" y="372249"/>
            <a:ext cx="407472" cy="407472"/>
            <a:chOff x="-1828799" y="-88608"/>
            <a:chExt cx="754743" cy="754743"/>
          </a:xfrm>
        </p:grpSpPr>
        <p:sp>
          <p:nvSpPr>
            <p:cNvPr id="212" name="椭圆 211"/>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sp>
          <p:nvSpPr>
            <p:cNvPr id="217" name="椭圆 216"/>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grpSp>
      <p:sp>
        <p:nvSpPr>
          <p:cNvPr id="2" name="文本框 210"/>
          <p:cNvSpPr txBox="1"/>
          <p:nvPr/>
        </p:nvSpPr>
        <p:spPr>
          <a:xfrm>
            <a:off x="892175" y="1598930"/>
            <a:ext cx="5515610" cy="534035"/>
          </a:xfrm>
          <a:prstGeom prst="rect">
            <a:avLst/>
          </a:prstGeom>
          <a:noFill/>
        </p:spPr>
        <p:txBody>
          <a:bodyPr wrap="square" rtlCol="0">
            <a:spAutoFit/>
          </a:bodyPr>
          <a:p>
            <a:pPr>
              <a:lnSpc>
                <a:spcPct val="120000"/>
              </a:lnSpc>
            </a:pPr>
            <a:r>
              <a:rPr lang="vi-VN" altLang="zh-CN" b="1">
                <a:solidFill>
                  <a:schemeClr val="bg1"/>
                </a:solidFill>
                <a:cs typeface="+mn-ea"/>
                <a:sym typeface="+mn-lt"/>
              </a:rPr>
              <a:t>2. Cách thức hoạt </a:t>
            </a:r>
            <a:r>
              <a:rPr lang="vi-VN" altLang="zh-CN" b="1">
                <a:solidFill>
                  <a:schemeClr val="bg1"/>
                </a:solidFill>
                <a:cs typeface="+mn-ea"/>
                <a:sym typeface="+mn-lt"/>
              </a:rPr>
              <a:t>động</a:t>
            </a:r>
            <a:endParaRPr lang="vi-VN" altLang="zh-CN" b="1">
              <a:solidFill>
                <a:schemeClr val="bg1"/>
              </a:solidFill>
              <a:cs typeface="+mn-ea"/>
              <a:sym typeface="+mn-lt"/>
            </a:endParaRPr>
          </a:p>
        </p:txBody>
      </p:sp>
      <p:pic>
        <p:nvPicPr>
          <p:cNvPr id="101" name="Picture Placeholder 100"/>
          <p:cNvPicPr>
            <a:picLocks noChangeAspect="1"/>
          </p:cNvPicPr>
          <p:nvPr/>
        </p:nvPicPr>
        <p:blipFill>
          <a:blip r:embed="rId2"/>
          <a:stretch>
            <a:fillRect/>
          </a:stretch>
        </p:blipFill>
        <p:spPr>
          <a:xfrm>
            <a:off x="4550410" y="2878455"/>
            <a:ext cx="3090545" cy="2082165"/>
          </a:xfrm>
          <a:prstGeom prst="rect">
            <a:avLst/>
          </a:prstGeom>
          <a:noFill/>
          <a:ln w="9525">
            <a:noFill/>
          </a:ln>
          <a:effectLst>
            <a:glow rad="101600">
              <a:schemeClr val="accent1">
                <a:satMod val="175000"/>
                <a:alpha val="40000"/>
              </a:schemeClr>
            </a:glow>
          </a:effectLst>
        </p:spPr>
      </p:pic>
      <p:pic>
        <p:nvPicPr>
          <p:cNvPr id="102" name="Picture Placeholder 101"/>
          <p:cNvPicPr/>
          <p:nvPr/>
        </p:nvPicPr>
        <p:blipFill>
          <a:blip r:embed="rId3"/>
          <a:stretch>
            <a:fillRect/>
          </a:stretch>
        </p:blipFill>
        <p:spPr>
          <a:xfrm>
            <a:off x="7980680" y="2878455"/>
            <a:ext cx="3091180" cy="2070735"/>
          </a:xfrm>
          <a:prstGeom prst="rect">
            <a:avLst/>
          </a:prstGeom>
          <a:noFill/>
          <a:ln w="9525">
            <a:noFill/>
          </a:ln>
          <a:effectLst>
            <a:glow rad="101600">
              <a:schemeClr val="accent1">
                <a:satMod val="175000"/>
                <a:alpha val="40000"/>
              </a:schemeClr>
            </a:glow>
          </a:effectLst>
        </p:spPr>
      </p:pic>
      <p:pic>
        <p:nvPicPr>
          <p:cNvPr id="103" name="Picture 102"/>
          <p:cNvPicPr/>
          <p:nvPr/>
        </p:nvPicPr>
        <p:blipFill>
          <a:blip r:embed="rId4"/>
          <a:stretch>
            <a:fillRect/>
          </a:stretch>
        </p:blipFill>
        <p:spPr>
          <a:xfrm>
            <a:off x="6096000" y="3429000"/>
            <a:ext cx="0" cy="0"/>
          </a:xfrm>
          <a:prstGeom prst="rect">
            <a:avLst/>
          </a:prstGeom>
          <a:noFill/>
          <a:ln w="9525">
            <a:noFill/>
          </a:ln>
        </p:spPr>
      </p:pic>
      <p:pic>
        <p:nvPicPr>
          <p:cNvPr id="104" name="Picture 103"/>
          <p:cNvPicPr/>
          <p:nvPr/>
        </p:nvPicPr>
        <p:blipFill>
          <a:blip r:embed="rId4"/>
          <a:stretch>
            <a:fillRect/>
          </a:stretch>
        </p:blipFill>
        <p:spPr>
          <a:xfrm>
            <a:off x="1117600" y="2878455"/>
            <a:ext cx="3093085" cy="208216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7" name="文本框 6"/>
          <p:cNvSpPr txBox="1"/>
          <p:nvPr/>
        </p:nvSpPr>
        <p:spPr>
          <a:xfrm>
            <a:off x="3759200" y="3152775"/>
            <a:ext cx="4592955" cy="1272540"/>
          </a:xfrm>
          <a:prstGeom prst="rect">
            <a:avLst/>
          </a:prstGeom>
          <a:noFill/>
        </p:spPr>
        <p:txBody>
          <a:bodyPr wrap="square" rtlCol="0">
            <a:spAutoFit/>
          </a:bodyPr>
          <a:lstStyle/>
          <a:p>
            <a:pPr algn="ctr">
              <a:lnSpc>
                <a:spcPct val="120000"/>
              </a:lnSpc>
            </a:pPr>
            <a:r>
              <a:rPr lang="vi-VN" altLang="zh-CN" sz="3200" b="1" dirty="0">
                <a:solidFill>
                  <a:schemeClr val="bg1"/>
                </a:solidFill>
                <a:cs typeface="+mn-ea"/>
                <a:sym typeface="+mn-lt"/>
              </a:rPr>
              <a:t>Giải Pháp Phòng </a:t>
            </a:r>
            <a:r>
              <a:rPr lang="vi-VN" altLang="zh-CN" sz="3200" b="1" dirty="0">
                <a:solidFill>
                  <a:schemeClr val="bg1"/>
                </a:solidFill>
                <a:cs typeface="+mn-ea"/>
                <a:sym typeface="+mn-lt"/>
              </a:rPr>
              <a:t>Chống</a:t>
            </a:r>
            <a:endParaRPr lang="vi-VN" altLang="zh-CN" sz="3200" b="1" dirty="0">
              <a:solidFill>
                <a:schemeClr val="bg1"/>
              </a:solidFill>
              <a:cs typeface="+mn-ea"/>
              <a:sym typeface="+mn-lt"/>
            </a:endParaRPr>
          </a:p>
        </p:txBody>
      </p:sp>
      <p:sp>
        <p:nvSpPr>
          <p:cNvPr id="9" name="文本框 8"/>
          <p:cNvSpPr txBox="1"/>
          <p:nvPr/>
        </p:nvSpPr>
        <p:spPr>
          <a:xfrm>
            <a:off x="5039745" y="2119343"/>
            <a:ext cx="2112510" cy="1167756"/>
          </a:xfrm>
          <a:prstGeom prst="rect">
            <a:avLst/>
          </a:prstGeom>
          <a:noFill/>
        </p:spPr>
        <p:txBody>
          <a:bodyPr wrap="square" rtlCol="0">
            <a:spAutoFit/>
          </a:bodyPr>
          <a:lstStyle/>
          <a:p>
            <a:pPr algn="ctr">
              <a:lnSpc>
                <a:spcPct val="130000"/>
              </a:lnSpc>
            </a:pPr>
            <a:r>
              <a:rPr lang="en-US" altLang="zh-CN" sz="6000" b="1">
                <a:solidFill>
                  <a:schemeClr val="bg1"/>
                </a:solidFill>
                <a:latin typeface="Arial" panose="020B0604020202020204" pitchFamily="34" charset="0"/>
                <a:ea typeface="Arial" panose="020B0604020202020204" pitchFamily="34" charset="0"/>
              </a:rPr>
              <a:t>02</a:t>
            </a:r>
            <a:endParaRPr lang="zh-CN" altLang="en-US" sz="6000" b="1" dirty="0">
              <a:solidFill>
                <a:schemeClr val="bg1"/>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697990" y="1960880"/>
            <a:ext cx="2624455" cy="1191260"/>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142233"/>
          </a:solidFill>
          <a:effectLst>
            <a:glow rad="63500">
              <a:schemeClr val="accent1">
                <a:satMod val="175000"/>
                <a:alpha val="40000"/>
              </a:schemeClr>
            </a:glo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120000"/>
              </a:lnSpc>
              <a:spcBef>
                <a:spcPct val="0"/>
              </a:spcBef>
              <a:spcAft>
                <a:spcPct val="0"/>
              </a:spcAft>
            </a:pPr>
            <a:r>
              <a:rPr lang="en-US" sz="2000" b="1" kern="1200" dirty="0">
                <a:solidFill>
                  <a:schemeClr val="bg1"/>
                </a:solidFill>
                <a:cs typeface="+mn-ea"/>
                <a:sym typeface="+mn-lt"/>
              </a:rPr>
              <a:t>Cập nhật hệ thống và phần mềm</a:t>
            </a:r>
            <a:endParaRPr lang="en-US" sz="2000" b="1" kern="1200" dirty="0">
              <a:solidFill>
                <a:schemeClr val="bg1"/>
              </a:solidFill>
              <a:cs typeface="+mn-ea"/>
              <a:sym typeface="+mn-lt"/>
            </a:endParaRPr>
          </a:p>
        </p:txBody>
      </p:sp>
      <p:sp>
        <p:nvSpPr>
          <p:cNvPr id="46" name="文本框 45"/>
          <p:cNvSpPr txBox="1"/>
          <p:nvPr/>
        </p:nvSpPr>
        <p:spPr>
          <a:xfrm>
            <a:off x="882015" y="308610"/>
            <a:ext cx="5179695" cy="534035"/>
          </a:xfrm>
          <a:prstGeom prst="rect">
            <a:avLst/>
          </a:prstGeom>
          <a:noFill/>
        </p:spPr>
        <p:txBody>
          <a:bodyPr wrap="square" rtlCol="0">
            <a:spAutoFit/>
          </a:bodyPr>
          <a:lstStyle/>
          <a:p>
            <a:pPr>
              <a:lnSpc>
                <a:spcPct val="120000"/>
              </a:lnSpc>
            </a:pPr>
            <a:r>
              <a:rPr lang="vi-VN" altLang="zh-CN" b="1" dirty="0">
                <a:solidFill>
                  <a:schemeClr val="bg1"/>
                </a:solidFill>
                <a:cs typeface="+mn-ea"/>
                <a:sym typeface="+mn-lt"/>
              </a:rPr>
              <a:t>Giải Pháp Phòng Chống</a:t>
            </a:r>
            <a:endParaRPr lang="vi-VN" altLang="zh-CN" b="1" dirty="0">
              <a:solidFill>
                <a:schemeClr val="bg1"/>
              </a:solidFill>
              <a:cs typeface="+mn-ea"/>
              <a:sym typeface="+mn-lt"/>
            </a:endParaRPr>
          </a:p>
        </p:txBody>
      </p:sp>
      <p:grpSp>
        <p:nvGrpSpPr>
          <p:cNvPr id="31" name="组合 30"/>
          <p:cNvGrpSpPr/>
          <p:nvPr>
            <p:custDataLst>
              <p:tags r:id="rId1"/>
            </p:custDataLst>
          </p:nvPr>
        </p:nvGrpSpPr>
        <p:grpSpPr>
          <a:xfrm>
            <a:off x="319026" y="372249"/>
            <a:ext cx="407472" cy="407472"/>
            <a:chOff x="-1828799" y="-88608"/>
            <a:chExt cx="754743" cy="754743"/>
          </a:xfrm>
        </p:grpSpPr>
        <p:sp>
          <p:nvSpPr>
            <p:cNvPr id="32" name="椭圆 31"/>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8" name="Freeform 4"/>
          <p:cNvSpPr/>
          <p:nvPr/>
        </p:nvSpPr>
        <p:spPr>
          <a:xfrm>
            <a:off x="4789805" y="1960880"/>
            <a:ext cx="2624455" cy="1191260"/>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142233"/>
          </a:solidFill>
          <a:effectLst>
            <a:glow rad="63500">
              <a:schemeClr val="accent1">
                <a:satMod val="175000"/>
                <a:alpha val="40000"/>
              </a:schemeClr>
            </a:glo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p>
            <a:pPr lvl="0" algn="ctr" defTabSz="1111250">
              <a:lnSpc>
                <a:spcPct val="120000"/>
              </a:lnSpc>
              <a:spcBef>
                <a:spcPct val="0"/>
              </a:spcBef>
              <a:spcAft>
                <a:spcPct val="0"/>
              </a:spcAft>
            </a:pPr>
            <a:r>
              <a:rPr lang="en-US" sz="2000" b="1" kern="1200" dirty="0">
                <a:solidFill>
                  <a:schemeClr val="bg1"/>
                </a:solidFill>
                <a:cs typeface="+mn-ea"/>
                <a:sym typeface="+mn-lt"/>
              </a:rPr>
              <a:t>Sử dụng phần mềm diệt virus và bảo mật</a:t>
            </a:r>
            <a:endParaRPr lang="en-US" sz="2000" b="1" kern="1200" dirty="0">
              <a:solidFill>
                <a:schemeClr val="bg1"/>
              </a:solidFill>
              <a:cs typeface="+mn-ea"/>
              <a:sym typeface="+mn-lt"/>
            </a:endParaRPr>
          </a:p>
        </p:txBody>
      </p:sp>
      <p:sp>
        <p:nvSpPr>
          <p:cNvPr id="20" name="Freeform 4"/>
          <p:cNvSpPr/>
          <p:nvPr/>
        </p:nvSpPr>
        <p:spPr>
          <a:xfrm>
            <a:off x="7945755" y="1960880"/>
            <a:ext cx="2624455" cy="1191260"/>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142233"/>
          </a:solidFill>
          <a:effectLst>
            <a:glow rad="63500">
              <a:schemeClr val="accent1">
                <a:satMod val="175000"/>
                <a:alpha val="40000"/>
              </a:schemeClr>
            </a:glo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p>
            <a:pPr lvl="0" algn="ctr" defTabSz="1111250">
              <a:lnSpc>
                <a:spcPct val="120000"/>
              </a:lnSpc>
              <a:spcBef>
                <a:spcPct val="0"/>
              </a:spcBef>
              <a:spcAft>
                <a:spcPct val="0"/>
              </a:spcAft>
            </a:pPr>
            <a:r>
              <a:rPr lang="en-US" sz="2000" b="1" kern="1200" dirty="0">
                <a:solidFill>
                  <a:schemeClr val="bg1"/>
                </a:solidFill>
                <a:cs typeface="+mn-ea"/>
                <a:sym typeface="+mn-lt"/>
              </a:rPr>
              <a:t>Sao lưu dữ liệu định kỳ</a:t>
            </a:r>
            <a:endParaRPr lang="en-US" sz="2000" b="1" kern="1200" dirty="0">
              <a:solidFill>
                <a:schemeClr val="bg1"/>
              </a:solidFill>
              <a:cs typeface="+mn-ea"/>
              <a:sym typeface="+mn-lt"/>
            </a:endParaRPr>
          </a:p>
        </p:txBody>
      </p:sp>
      <p:pic>
        <p:nvPicPr>
          <p:cNvPr id="111" name="Picture Placeholder 110"/>
          <p:cNvPicPr>
            <a:picLocks noChangeAspect="1"/>
          </p:cNvPicPr>
          <p:nvPr>
            <p:ph type="pic" sz="quarter" idx="10"/>
          </p:nvPr>
        </p:nvPicPr>
        <p:blipFill>
          <a:blip r:embed="rId2"/>
          <a:srcRect b="9562"/>
          <a:stretch>
            <a:fillRect/>
          </a:stretch>
        </p:blipFill>
        <p:spPr>
          <a:xfrm>
            <a:off x="1753235" y="3294380"/>
            <a:ext cx="2513330" cy="1729740"/>
          </a:xfrm>
          <a:prstGeom prst="rect">
            <a:avLst/>
          </a:prstGeom>
          <a:noFill/>
          <a:ln w="9525">
            <a:noFill/>
          </a:ln>
        </p:spPr>
      </p:pic>
      <p:pic>
        <p:nvPicPr>
          <p:cNvPr id="112" name="Picture 111"/>
          <p:cNvPicPr/>
          <p:nvPr/>
        </p:nvPicPr>
        <p:blipFill>
          <a:blip r:embed="rId3"/>
          <a:stretch>
            <a:fillRect/>
          </a:stretch>
        </p:blipFill>
        <p:spPr>
          <a:xfrm>
            <a:off x="4789805" y="3294380"/>
            <a:ext cx="2569210" cy="1729740"/>
          </a:xfrm>
          <a:prstGeom prst="rect">
            <a:avLst/>
          </a:prstGeom>
          <a:noFill/>
          <a:ln w="9525">
            <a:noFill/>
          </a:ln>
        </p:spPr>
      </p:pic>
      <p:pic>
        <p:nvPicPr>
          <p:cNvPr id="114" name="Picture 113"/>
          <p:cNvPicPr/>
          <p:nvPr/>
        </p:nvPicPr>
        <p:blipFill>
          <a:blip r:embed="rId4"/>
          <a:stretch>
            <a:fillRect/>
          </a:stretch>
        </p:blipFill>
        <p:spPr>
          <a:xfrm>
            <a:off x="7945755" y="3293745"/>
            <a:ext cx="2624455" cy="173037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Freeform 4"/>
          <p:cNvSpPr/>
          <p:nvPr/>
        </p:nvSpPr>
        <p:spPr>
          <a:xfrm>
            <a:off x="1644015" y="1998345"/>
            <a:ext cx="3313430" cy="1191260"/>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142233"/>
          </a:solidFill>
          <a:effectLst>
            <a:glow rad="63500">
              <a:schemeClr val="accent1">
                <a:satMod val="175000"/>
                <a:alpha val="40000"/>
              </a:schemeClr>
            </a:glo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p>
            <a:pPr lvl="0" algn="ctr" defTabSz="1111250">
              <a:lnSpc>
                <a:spcPct val="120000"/>
              </a:lnSpc>
              <a:spcBef>
                <a:spcPct val="0"/>
              </a:spcBef>
              <a:spcAft>
                <a:spcPct val="0"/>
              </a:spcAft>
            </a:pPr>
            <a:r>
              <a:rPr lang="en-US" sz="2000" b="1" kern="1200" dirty="0">
                <a:solidFill>
                  <a:schemeClr val="bg1"/>
                </a:solidFill>
                <a:cs typeface="+mn-ea"/>
                <a:sym typeface="+mn-lt"/>
              </a:rPr>
              <a:t> Cẩn thận với các tệp tin và email không xác định</a:t>
            </a:r>
            <a:endParaRPr lang="en-US" sz="2000" b="1" kern="1200" dirty="0">
              <a:solidFill>
                <a:schemeClr val="bg1"/>
              </a:solidFill>
              <a:cs typeface="+mn-ea"/>
              <a:sym typeface="+mn-lt"/>
            </a:endParaRPr>
          </a:p>
        </p:txBody>
      </p:sp>
      <p:sp>
        <p:nvSpPr>
          <p:cNvPr id="27" name="Freeform 4"/>
          <p:cNvSpPr/>
          <p:nvPr/>
        </p:nvSpPr>
        <p:spPr>
          <a:xfrm>
            <a:off x="6687185" y="1998345"/>
            <a:ext cx="3313430" cy="1191260"/>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142233"/>
          </a:solidFill>
          <a:effectLst>
            <a:glow rad="63500">
              <a:schemeClr val="accent1">
                <a:satMod val="175000"/>
                <a:alpha val="40000"/>
              </a:schemeClr>
            </a:glo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p>
            <a:pPr lvl="0" algn="ctr" defTabSz="1111250">
              <a:lnSpc>
                <a:spcPct val="120000"/>
              </a:lnSpc>
              <a:spcBef>
                <a:spcPct val="0"/>
              </a:spcBef>
              <a:spcAft>
                <a:spcPct val="0"/>
              </a:spcAft>
            </a:pPr>
            <a:r>
              <a:rPr lang="en-US" sz="2000" b="1" kern="1200" dirty="0">
                <a:solidFill>
                  <a:schemeClr val="bg1"/>
                </a:solidFill>
                <a:cs typeface="+mn-ea"/>
                <a:sym typeface="+mn-lt"/>
              </a:rPr>
              <a:t>Không cài đặt phần mềm từ nguồn không đáng tin cậy</a:t>
            </a:r>
            <a:endParaRPr lang="en-US" sz="2000" b="1" kern="1200" dirty="0">
              <a:solidFill>
                <a:schemeClr val="bg1"/>
              </a:solidFill>
              <a:cs typeface="+mn-ea"/>
              <a:sym typeface="+mn-lt"/>
            </a:endParaRPr>
          </a:p>
        </p:txBody>
      </p:sp>
      <p:sp>
        <p:nvSpPr>
          <p:cNvPr id="46" name="文本框 45"/>
          <p:cNvSpPr txBox="1"/>
          <p:nvPr/>
        </p:nvSpPr>
        <p:spPr>
          <a:xfrm>
            <a:off x="922655" y="308610"/>
            <a:ext cx="5179695" cy="534035"/>
          </a:xfrm>
          <a:prstGeom prst="rect">
            <a:avLst/>
          </a:prstGeom>
          <a:noFill/>
        </p:spPr>
        <p:txBody>
          <a:bodyPr wrap="square" rtlCol="0">
            <a:spAutoFit/>
          </a:bodyPr>
          <a:p>
            <a:pPr>
              <a:lnSpc>
                <a:spcPct val="120000"/>
              </a:lnSpc>
            </a:pPr>
            <a:r>
              <a:rPr lang="vi-VN" altLang="zh-CN" b="1" dirty="0">
                <a:solidFill>
                  <a:schemeClr val="bg1"/>
                </a:solidFill>
                <a:cs typeface="+mn-ea"/>
                <a:sym typeface="+mn-lt"/>
              </a:rPr>
              <a:t>Giải Pháp Phòng Chống</a:t>
            </a:r>
            <a:endParaRPr lang="vi-VN" altLang="zh-CN" b="1" dirty="0">
              <a:solidFill>
                <a:schemeClr val="bg1"/>
              </a:solidFill>
              <a:cs typeface="+mn-ea"/>
              <a:sym typeface="+mn-lt"/>
            </a:endParaRPr>
          </a:p>
        </p:txBody>
      </p:sp>
      <p:grpSp>
        <p:nvGrpSpPr>
          <p:cNvPr id="31" name="组合 30"/>
          <p:cNvGrpSpPr/>
          <p:nvPr>
            <p:custDataLst>
              <p:tags r:id="rId1"/>
            </p:custDataLst>
          </p:nvPr>
        </p:nvGrpSpPr>
        <p:grpSpPr>
          <a:xfrm>
            <a:off x="319026" y="372249"/>
            <a:ext cx="407472" cy="407472"/>
            <a:chOff x="-1828799" y="-88608"/>
            <a:chExt cx="754743" cy="754743"/>
          </a:xfrm>
        </p:grpSpPr>
        <p:sp>
          <p:nvSpPr>
            <p:cNvPr id="32" name="椭圆 31"/>
            <p:cNvSpPr/>
            <p:nvPr/>
          </p:nvSpPr>
          <p:spPr>
            <a:xfrm>
              <a:off x="-1828799" y="-88608"/>
              <a:ext cx="754743" cy="75474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33" name="椭圆 32"/>
            <p:cNvSpPr/>
            <p:nvPr/>
          </p:nvSpPr>
          <p:spPr>
            <a:xfrm>
              <a:off x="-1609562" y="130629"/>
              <a:ext cx="316268" cy="316268"/>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grpSp>
      <p:pic>
        <p:nvPicPr>
          <p:cNvPr id="116" name="Picture Placeholder 115"/>
          <p:cNvPicPr/>
          <p:nvPr>
            <p:ph type="pic" sz="quarter" idx="10"/>
          </p:nvPr>
        </p:nvPicPr>
        <p:blipFill>
          <a:blip r:embed="rId2"/>
          <a:stretch>
            <a:fillRect/>
          </a:stretch>
        </p:blipFill>
        <p:spPr>
          <a:xfrm>
            <a:off x="1644015" y="3293110"/>
            <a:ext cx="3313430" cy="2487930"/>
          </a:xfrm>
          <a:prstGeom prst="rect">
            <a:avLst/>
          </a:prstGeom>
          <a:noFill/>
          <a:ln w="9525">
            <a:noFill/>
          </a:ln>
        </p:spPr>
      </p:pic>
      <p:pic>
        <p:nvPicPr>
          <p:cNvPr id="117" name="Picture 116"/>
          <p:cNvPicPr/>
          <p:nvPr/>
        </p:nvPicPr>
        <p:blipFill>
          <a:blip r:embed="rId3"/>
          <a:stretch>
            <a:fillRect/>
          </a:stretch>
        </p:blipFill>
        <p:spPr>
          <a:xfrm>
            <a:off x="6686550" y="3293110"/>
            <a:ext cx="3314065" cy="2488565"/>
          </a:xfrm>
          <a:prstGeom prst="rect">
            <a:avLst/>
          </a:prstGeom>
          <a:noFill/>
          <a:ln w="9525">
            <a:noFill/>
          </a:ln>
        </p:spPr>
      </p:pic>
    </p:spTree>
  </p:cSld>
  <p:clrMapOvr>
    <a:masterClrMapping/>
  </p:clrMapOvr>
</p:sld>
</file>

<file path=ppt/tags/tag1.xml><?xml version="1.0" encoding="utf-8"?>
<p:tagLst xmlns:p="http://schemas.openxmlformats.org/presentationml/2006/main">
  <p:tag name="NORDRI TOOLS WATERMARK" val="lbuycr5d"/>
</p:tagLst>
</file>

<file path=ppt/tags/tag10.xml><?xml version="1.0" encoding="utf-8"?>
<p:tagLst xmlns:p="http://schemas.openxmlformats.org/presentationml/2006/main">
  <p:tag name="NORDRI TOOLS WATERMARK" val="lbuycr5d"/>
</p:tagLst>
</file>

<file path=ppt/tags/tag11.xml><?xml version="1.0" encoding="utf-8"?>
<p:tagLst xmlns:p="http://schemas.openxmlformats.org/presentationml/2006/main">
  <p:tag name="NORDRI TOOLS WATERMARK" val="lbuycr5d"/>
</p:tagLst>
</file>

<file path=ppt/tags/tag12.xml><?xml version="1.0" encoding="utf-8"?>
<p:tagLst xmlns:p="http://schemas.openxmlformats.org/presentationml/2006/main">
  <p:tag name="NORDRI TOOLS WATERMARK" val="lbuycr5d"/>
</p:tagLst>
</file>

<file path=ppt/tags/tag13.xml><?xml version="1.0" encoding="utf-8"?>
<p:tagLst xmlns:p="http://schemas.openxmlformats.org/presentationml/2006/main">
  <p:tag name="NORDRI TOOLS WATERMARK" val="lbuycr5d"/>
</p:tagLst>
</file>

<file path=ppt/tags/tag14.xml><?xml version="1.0" encoding="utf-8"?>
<p:tagLst xmlns:p="http://schemas.openxmlformats.org/presentationml/2006/main">
  <p:tag name="NORDRI TOOLS WATERMARK" val="lbuycr5d"/>
</p:tagLst>
</file>

<file path=ppt/tags/tag15.xml><?xml version="1.0" encoding="utf-8"?>
<p:tagLst xmlns:p="http://schemas.openxmlformats.org/presentationml/2006/main">
  <p:tag name="NORDRI TOOLS WATERMARK" val="lbuycr5d"/>
</p:tagLst>
</file>

<file path=ppt/tags/tag2.xml><?xml version="1.0" encoding="utf-8"?>
<p:tagLst xmlns:p="http://schemas.openxmlformats.org/presentationml/2006/main">
  <p:tag name="NORDRI TOOLS WATERMARK" val="lbuycr5d"/>
</p:tagLst>
</file>

<file path=ppt/tags/tag3.xml><?xml version="1.0" encoding="utf-8"?>
<p:tagLst xmlns:p="http://schemas.openxmlformats.org/presentationml/2006/main">
  <p:tag name="NORDRI TOOLS WATERMARK" val="lbuycr5d"/>
</p:tagLst>
</file>

<file path=ppt/tags/tag4.xml><?xml version="1.0" encoding="utf-8"?>
<p:tagLst xmlns:p="http://schemas.openxmlformats.org/presentationml/2006/main">
  <p:tag name="NORDRI TOOLS WATERMARK" val="lbuycr5d"/>
</p:tagLst>
</file>

<file path=ppt/tags/tag5.xml><?xml version="1.0" encoding="utf-8"?>
<p:tagLst xmlns:p="http://schemas.openxmlformats.org/presentationml/2006/main">
  <p:tag name="NORDRI TOOLS WATERMARK" val="lbuycr5d"/>
</p:tagLst>
</file>

<file path=ppt/tags/tag6.xml><?xml version="1.0" encoding="utf-8"?>
<p:tagLst xmlns:p="http://schemas.openxmlformats.org/presentationml/2006/main">
  <p:tag name="NORDRI TOOLS WATERMARK" val="lbuycr5d"/>
</p:tagLst>
</file>

<file path=ppt/tags/tag7.xml><?xml version="1.0" encoding="utf-8"?>
<p:tagLst xmlns:p="http://schemas.openxmlformats.org/presentationml/2006/main">
  <p:tag name="NORDRI TOOLS WATERMARK" val="lbuycr5d"/>
</p:tagLst>
</file>

<file path=ppt/tags/tag8.xml><?xml version="1.0" encoding="utf-8"?>
<p:tagLst xmlns:p="http://schemas.openxmlformats.org/presentationml/2006/main">
  <p:tag name="NORDRI TOOLS WATERMARK" val="lbuycr5d"/>
</p:tagLst>
</file>

<file path=ppt/tags/tag9.xml><?xml version="1.0" encoding="utf-8"?>
<p:tagLst xmlns:p="http://schemas.openxmlformats.org/presentationml/2006/main">
  <p:tag name="NORDRI TOOLS WATERMARK" val="lbuycr5d"/>
</p:tagLst>
</file>

<file path=ppt/theme/theme1.xml><?xml version="1.0" encoding="utf-8"?>
<a:theme xmlns:a="http://schemas.openxmlformats.org/drawingml/2006/main" name="Office Theme">
  <a:themeElements>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fontScheme name="Temp">
      <a:majorFont>
        <a:latin typeface="Arial"/>
        <a:ea typeface="Arial"/>
        <a:cs typeface=""/>
      </a:majorFont>
      <a:minorFont>
        <a:latin typeface="Arial"/>
        <a:ea typeface="Ari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Microsoft YaHei"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IOS苹果风创业计划书模板">
    <a:dk1>
      <a:srgbClr val="000000"/>
    </a:dk1>
    <a:lt1>
      <a:srgbClr val="FFFFFF"/>
    </a:lt1>
    <a:dk2>
      <a:srgbClr val="44546A"/>
    </a:dk2>
    <a:lt2>
      <a:srgbClr val="E7E6E6"/>
    </a:lt2>
    <a:accent1>
      <a:srgbClr val="2A78B0"/>
    </a:accent1>
    <a:accent2>
      <a:srgbClr val="2A78B0"/>
    </a:accent2>
    <a:accent3>
      <a:srgbClr val="3DACFE"/>
    </a:accent3>
    <a:accent4>
      <a:srgbClr val="518AC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A000120150327A07KPBG</Template>
  <TotalTime>0</TotalTime>
  <Words>2519</Words>
  <Application>WPS Presentation</Application>
  <PresentationFormat>宽屏</PresentationFormat>
  <Paragraphs>133</Paragraphs>
  <Slides>23</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Arial</vt:lpstr>
      <vt:lpstr>SimSun</vt:lpstr>
      <vt:lpstr>Wingdings</vt:lpstr>
      <vt:lpstr>Microsoft YaHei</vt:lpstr>
      <vt:lpstr>幼圆</vt:lpstr>
      <vt:lpstr>Segoe UI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Jahony</dc:creator>
  <cp:lastModifiedBy>PC</cp:lastModifiedBy>
  <cp:revision>274</cp:revision>
  <dcterms:created xsi:type="dcterms:W3CDTF">2016-07-21T10:34:00Z</dcterms:created>
  <dcterms:modified xsi:type="dcterms:W3CDTF">2023-05-20T02:36:53Z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1033-11.2.0.11537</vt:lpwstr>
  </property>
  <property fmtid="{D5CDD505-2E9C-101B-9397-08002B2CF9AE}" pid="3" name="ICV">
    <vt:lpwstr>25C58FE544C040D89DAB0F07EAD0769E</vt:lpwstr>
  </property>
</Properties>
</file>